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4707" r:id="rId1"/>
    <p:sldMasterId id="2147484719" r:id="rId2"/>
    <p:sldMasterId id="2147484731" r:id="rId3"/>
    <p:sldMasterId id="2147484743" r:id="rId4"/>
    <p:sldMasterId id="2147484755" r:id="rId5"/>
    <p:sldMasterId id="2147484827" r:id="rId6"/>
  </p:sldMasterIdLst>
  <p:notesMasterIdLst>
    <p:notesMasterId r:id="rId29"/>
  </p:notesMasterIdLst>
  <p:handoutMasterIdLst>
    <p:handoutMasterId r:id="rId30"/>
  </p:handoutMasterIdLst>
  <p:sldIdLst>
    <p:sldId id="490" r:id="rId7"/>
    <p:sldId id="491" r:id="rId8"/>
    <p:sldId id="492" r:id="rId9"/>
    <p:sldId id="554" r:id="rId10"/>
    <p:sldId id="545" r:id="rId11"/>
    <p:sldId id="494" r:id="rId12"/>
    <p:sldId id="534" r:id="rId13"/>
    <p:sldId id="497" r:id="rId14"/>
    <p:sldId id="530" r:id="rId15"/>
    <p:sldId id="547" r:id="rId16"/>
    <p:sldId id="548" r:id="rId17"/>
    <p:sldId id="535" r:id="rId18"/>
    <p:sldId id="555" r:id="rId19"/>
    <p:sldId id="552" r:id="rId20"/>
    <p:sldId id="522" r:id="rId21"/>
    <p:sldId id="550" r:id="rId22"/>
    <p:sldId id="551" r:id="rId23"/>
    <p:sldId id="540" r:id="rId24"/>
    <p:sldId id="553" r:id="rId25"/>
    <p:sldId id="524" r:id="rId26"/>
    <p:sldId id="549" r:id="rId27"/>
    <p:sldId id="521" r:id="rId28"/>
  </p:sldIdLst>
  <p:sldSz cx="9144000" cy="6858000" type="screen4x3"/>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201"/>
    <a:srgbClr val="0C3FE4"/>
    <a:srgbClr val="A8F7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5971" autoAdjust="0"/>
  </p:normalViewPr>
  <p:slideViewPr>
    <p:cSldViewPr>
      <p:cViewPr varScale="1">
        <p:scale>
          <a:sx n="81" d="100"/>
          <a:sy n="81" d="100"/>
        </p:scale>
        <p:origin x="1642" y="67"/>
      </p:cViewPr>
      <p:guideLst>
        <p:guide orient="horz" pos="2160"/>
        <p:guide pos="2880"/>
      </p:guideLst>
    </p:cSldViewPr>
  </p:slideViewPr>
  <p:outlineViewPr>
    <p:cViewPr>
      <p:scale>
        <a:sx n="33" d="100"/>
        <a:sy n="33" d="100"/>
      </p:scale>
      <p:origin x="0" y="-5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1554"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659" cy="496332"/>
          </a:xfrm>
          <a:prstGeom prst="rect">
            <a:avLst/>
          </a:prstGeom>
        </p:spPr>
        <p:txBody>
          <a:bodyPr vert="horz" lIns="95562" tIns="47781" rIns="95562" bIns="47781" rtlCol="0"/>
          <a:lstStyle>
            <a:lvl1pPr algn="l">
              <a:defRPr sz="1300"/>
            </a:lvl1pPr>
          </a:lstStyle>
          <a:p>
            <a:endParaRPr lang="fr-FR" dirty="0"/>
          </a:p>
        </p:txBody>
      </p:sp>
      <p:sp>
        <p:nvSpPr>
          <p:cNvPr id="3" name="Espace réservé de la date 2"/>
          <p:cNvSpPr>
            <a:spLocks noGrp="1"/>
          </p:cNvSpPr>
          <p:nvPr>
            <p:ph type="dt" sz="quarter" idx="1"/>
          </p:nvPr>
        </p:nvSpPr>
        <p:spPr>
          <a:xfrm>
            <a:off x="3850443" y="1"/>
            <a:ext cx="2945659" cy="496332"/>
          </a:xfrm>
          <a:prstGeom prst="rect">
            <a:avLst/>
          </a:prstGeom>
        </p:spPr>
        <p:txBody>
          <a:bodyPr vert="horz" lIns="95562" tIns="47781" rIns="95562" bIns="47781" rtlCol="0"/>
          <a:lstStyle>
            <a:lvl1pPr algn="r">
              <a:defRPr sz="1300"/>
            </a:lvl1pPr>
          </a:lstStyle>
          <a:p>
            <a:fld id="{19BA0577-5F31-41A4-A044-70B0E10EC5DD}" type="datetimeFigureOut">
              <a:rPr lang="fr-FR" smtClean="0"/>
              <a:pPr/>
              <a:t>23/02/2022</a:t>
            </a:fld>
            <a:endParaRPr lang="fr-FR" dirty="0"/>
          </a:p>
        </p:txBody>
      </p:sp>
      <p:sp>
        <p:nvSpPr>
          <p:cNvPr id="4" name="Espace réservé du pied de page 3"/>
          <p:cNvSpPr>
            <a:spLocks noGrp="1"/>
          </p:cNvSpPr>
          <p:nvPr>
            <p:ph type="ftr" sz="quarter" idx="2"/>
          </p:nvPr>
        </p:nvSpPr>
        <p:spPr>
          <a:xfrm>
            <a:off x="0" y="9428584"/>
            <a:ext cx="2945659" cy="496332"/>
          </a:xfrm>
          <a:prstGeom prst="rect">
            <a:avLst/>
          </a:prstGeom>
        </p:spPr>
        <p:txBody>
          <a:bodyPr vert="horz" lIns="95562" tIns="47781" rIns="95562" bIns="47781" rtlCol="0" anchor="b"/>
          <a:lstStyle>
            <a:lvl1pPr algn="l">
              <a:defRPr sz="1300"/>
            </a:lvl1pPr>
          </a:lstStyle>
          <a:p>
            <a:endParaRPr lang="fr-FR" dirty="0"/>
          </a:p>
        </p:txBody>
      </p:sp>
      <p:sp>
        <p:nvSpPr>
          <p:cNvPr id="5" name="Espace réservé du numéro de diapositive 4"/>
          <p:cNvSpPr>
            <a:spLocks noGrp="1"/>
          </p:cNvSpPr>
          <p:nvPr>
            <p:ph type="sldNum" sz="quarter" idx="3"/>
          </p:nvPr>
        </p:nvSpPr>
        <p:spPr>
          <a:xfrm>
            <a:off x="3850443" y="9428584"/>
            <a:ext cx="2945659" cy="496332"/>
          </a:xfrm>
          <a:prstGeom prst="rect">
            <a:avLst/>
          </a:prstGeom>
        </p:spPr>
        <p:txBody>
          <a:bodyPr vert="horz" lIns="95562" tIns="47781" rIns="95562" bIns="47781" rtlCol="0" anchor="b"/>
          <a:lstStyle>
            <a:lvl1pPr algn="r">
              <a:defRPr sz="1300"/>
            </a:lvl1pPr>
          </a:lstStyle>
          <a:p>
            <a:fld id="{D7EE7554-1C21-44AC-8C76-6DCB0BDCEA7B}" type="slidenum">
              <a:rPr lang="fr-FR" smtClean="0"/>
              <a:pPr/>
              <a:t>‹N°›</a:t>
            </a:fld>
            <a:endParaRPr lang="fr-FR" dirty="0"/>
          </a:p>
        </p:txBody>
      </p:sp>
    </p:spTree>
    <p:extLst>
      <p:ext uri="{BB962C8B-B14F-4D97-AF65-F5344CB8AC3E}">
        <p14:creationId xmlns:p14="http://schemas.microsoft.com/office/powerpoint/2010/main" val="181866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659" cy="496332"/>
          </a:xfrm>
          <a:prstGeom prst="rect">
            <a:avLst/>
          </a:prstGeom>
        </p:spPr>
        <p:txBody>
          <a:bodyPr vert="horz" lIns="95562" tIns="47781" rIns="95562" bIns="47781" rtlCol="0"/>
          <a:lstStyle>
            <a:lvl1pPr algn="l">
              <a:defRPr sz="1300"/>
            </a:lvl1pPr>
          </a:lstStyle>
          <a:p>
            <a:pPr>
              <a:defRPr/>
            </a:pPr>
            <a:endParaRPr lang="fr-FR" dirty="0"/>
          </a:p>
        </p:txBody>
      </p:sp>
      <p:sp>
        <p:nvSpPr>
          <p:cNvPr id="3" name="Espace réservé de la date 2"/>
          <p:cNvSpPr>
            <a:spLocks noGrp="1"/>
          </p:cNvSpPr>
          <p:nvPr>
            <p:ph type="dt" idx="1"/>
          </p:nvPr>
        </p:nvSpPr>
        <p:spPr>
          <a:xfrm>
            <a:off x="3850443" y="1"/>
            <a:ext cx="2945659" cy="496332"/>
          </a:xfrm>
          <a:prstGeom prst="rect">
            <a:avLst/>
          </a:prstGeom>
        </p:spPr>
        <p:txBody>
          <a:bodyPr vert="horz" lIns="95562" tIns="47781" rIns="95562" bIns="47781" rtlCol="0"/>
          <a:lstStyle>
            <a:lvl1pPr algn="r">
              <a:defRPr sz="1300"/>
            </a:lvl1pPr>
          </a:lstStyle>
          <a:p>
            <a:pPr>
              <a:defRPr/>
            </a:pPr>
            <a:fld id="{5C63B0B9-E868-4675-BF32-3616EBD00CB3}" type="datetimeFigureOut">
              <a:rPr lang="fr-FR"/>
              <a:pPr>
                <a:defRPr/>
              </a:pPr>
              <a:t>23/02/2022</a:t>
            </a:fld>
            <a:endParaRPr lang="fr-FR"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562" tIns="47781" rIns="95562" bIns="47781" rtlCol="0" anchor="ctr"/>
          <a:lstStyle/>
          <a:p>
            <a:pPr lvl="0"/>
            <a:endParaRPr lang="fr-FR" noProof="0"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5562" tIns="47781" rIns="95562" bIns="47781"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428584"/>
            <a:ext cx="2945659" cy="496332"/>
          </a:xfrm>
          <a:prstGeom prst="rect">
            <a:avLst/>
          </a:prstGeom>
        </p:spPr>
        <p:txBody>
          <a:bodyPr vert="horz" lIns="95562" tIns="47781" rIns="95562" bIns="47781" rtlCol="0" anchor="b"/>
          <a:lstStyle>
            <a:lvl1pPr algn="l">
              <a:defRPr sz="1300"/>
            </a:lvl1pPr>
          </a:lstStyle>
          <a:p>
            <a:pPr>
              <a:defRPr/>
            </a:pPr>
            <a:endParaRPr lang="fr-FR" dirty="0"/>
          </a:p>
        </p:txBody>
      </p:sp>
      <p:sp>
        <p:nvSpPr>
          <p:cNvPr id="7" name="Espace réservé du numéro de diapositive 6"/>
          <p:cNvSpPr>
            <a:spLocks noGrp="1"/>
          </p:cNvSpPr>
          <p:nvPr>
            <p:ph type="sldNum" sz="quarter" idx="5"/>
          </p:nvPr>
        </p:nvSpPr>
        <p:spPr>
          <a:xfrm>
            <a:off x="3850443" y="9428584"/>
            <a:ext cx="2945659" cy="496332"/>
          </a:xfrm>
          <a:prstGeom prst="rect">
            <a:avLst/>
          </a:prstGeom>
        </p:spPr>
        <p:txBody>
          <a:bodyPr vert="horz" lIns="95562" tIns="47781" rIns="95562" bIns="47781" rtlCol="0" anchor="b"/>
          <a:lstStyle>
            <a:lvl1pPr algn="r">
              <a:defRPr sz="1300"/>
            </a:lvl1pPr>
          </a:lstStyle>
          <a:p>
            <a:pPr>
              <a:defRPr/>
            </a:pPr>
            <a:fld id="{EC5A57D1-A9AC-47E6-B48C-FC8D371E098E}" type="slidenum">
              <a:rPr lang="fr-FR"/>
              <a:pPr>
                <a:defRPr/>
              </a:pPr>
              <a:t>‹N°›</a:t>
            </a:fld>
            <a:endParaRPr lang="fr-FR" dirty="0"/>
          </a:p>
        </p:txBody>
      </p:sp>
    </p:spTree>
    <p:extLst>
      <p:ext uri="{BB962C8B-B14F-4D97-AF65-F5344CB8AC3E}">
        <p14:creationId xmlns:p14="http://schemas.microsoft.com/office/powerpoint/2010/main" val="404517580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a:t>
            </a:fld>
            <a:endParaRPr lang="fr-FR" dirty="0">
              <a:solidFill>
                <a:prstClr val="black"/>
              </a:solidFill>
            </a:endParaRPr>
          </a:p>
        </p:txBody>
      </p:sp>
    </p:spTree>
    <p:extLst>
      <p:ext uri="{BB962C8B-B14F-4D97-AF65-F5344CB8AC3E}">
        <p14:creationId xmlns:p14="http://schemas.microsoft.com/office/powerpoint/2010/main" val="1949523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10</a:t>
            </a:fld>
            <a:endParaRPr lang="fr-FR" dirty="0">
              <a:solidFill>
                <a:prstClr val="black"/>
              </a:solidFill>
            </a:endParaRPr>
          </a:p>
        </p:txBody>
      </p:sp>
    </p:spTree>
    <p:extLst>
      <p:ext uri="{BB962C8B-B14F-4D97-AF65-F5344CB8AC3E}">
        <p14:creationId xmlns:p14="http://schemas.microsoft.com/office/powerpoint/2010/main" val="3659754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11</a:t>
            </a:fld>
            <a:endParaRPr lang="fr-FR" dirty="0">
              <a:solidFill>
                <a:prstClr val="black"/>
              </a:solidFill>
            </a:endParaRPr>
          </a:p>
        </p:txBody>
      </p:sp>
    </p:spTree>
    <p:extLst>
      <p:ext uri="{BB962C8B-B14F-4D97-AF65-F5344CB8AC3E}">
        <p14:creationId xmlns:p14="http://schemas.microsoft.com/office/powerpoint/2010/main" val="249584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12</a:t>
            </a:fld>
            <a:endParaRPr lang="fr-FR" dirty="0">
              <a:solidFill>
                <a:prstClr val="black"/>
              </a:solidFill>
            </a:endParaRPr>
          </a:p>
        </p:txBody>
      </p:sp>
    </p:spTree>
    <p:extLst>
      <p:ext uri="{BB962C8B-B14F-4D97-AF65-F5344CB8AC3E}">
        <p14:creationId xmlns:p14="http://schemas.microsoft.com/office/powerpoint/2010/main" val="4036852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13</a:t>
            </a:fld>
            <a:endParaRPr lang="fr-FR" dirty="0">
              <a:solidFill>
                <a:prstClr val="black"/>
              </a:solidFill>
            </a:endParaRPr>
          </a:p>
        </p:txBody>
      </p:sp>
    </p:spTree>
    <p:extLst>
      <p:ext uri="{BB962C8B-B14F-4D97-AF65-F5344CB8AC3E}">
        <p14:creationId xmlns:p14="http://schemas.microsoft.com/office/powerpoint/2010/main" val="3193628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14</a:t>
            </a:fld>
            <a:endParaRPr lang="fr-FR" dirty="0">
              <a:solidFill>
                <a:prstClr val="black"/>
              </a:solidFill>
            </a:endParaRPr>
          </a:p>
        </p:txBody>
      </p:sp>
    </p:spTree>
    <p:extLst>
      <p:ext uri="{BB962C8B-B14F-4D97-AF65-F5344CB8AC3E}">
        <p14:creationId xmlns:p14="http://schemas.microsoft.com/office/powerpoint/2010/main" val="487759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15</a:t>
            </a:fld>
            <a:endParaRPr lang="fr-FR" dirty="0">
              <a:solidFill>
                <a:prstClr val="black"/>
              </a:solidFill>
            </a:endParaRPr>
          </a:p>
        </p:txBody>
      </p:sp>
    </p:spTree>
    <p:extLst>
      <p:ext uri="{BB962C8B-B14F-4D97-AF65-F5344CB8AC3E}">
        <p14:creationId xmlns:p14="http://schemas.microsoft.com/office/powerpoint/2010/main" val="2109208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16</a:t>
            </a:fld>
            <a:endParaRPr lang="fr-FR" dirty="0">
              <a:solidFill>
                <a:prstClr val="black"/>
              </a:solidFill>
            </a:endParaRPr>
          </a:p>
        </p:txBody>
      </p:sp>
    </p:spTree>
    <p:extLst>
      <p:ext uri="{BB962C8B-B14F-4D97-AF65-F5344CB8AC3E}">
        <p14:creationId xmlns:p14="http://schemas.microsoft.com/office/powerpoint/2010/main" val="3900256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17</a:t>
            </a:fld>
            <a:endParaRPr lang="fr-FR" dirty="0">
              <a:solidFill>
                <a:prstClr val="black"/>
              </a:solidFill>
            </a:endParaRPr>
          </a:p>
        </p:txBody>
      </p:sp>
    </p:spTree>
    <p:extLst>
      <p:ext uri="{BB962C8B-B14F-4D97-AF65-F5344CB8AC3E}">
        <p14:creationId xmlns:p14="http://schemas.microsoft.com/office/powerpoint/2010/main" val="9269738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18</a:t>
            </a:fld>
            <a:endParaRPr lang="fr-FR" dirty="0">
              <a:solidFill>
                <a:prstClr val="black"/>
              </a:solidFill>
            </a:endParaRPr>
          </a:p>
        </p:txBody>
      </p:sp>
    </p:spTree>
    <p:extLst>
      <p:ext uri="{BB962C8B-B14F-4D97-AF65-F5344CB8AC3E}">
        <p14:creationId xmlns:p14="http://schemas.microsoft.com/office/powerpoint/2010/main" val="4036852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19</a:t>
            </a:fld>
            <a:endParaRPr lang="fr-FR" dirty="0">
              <a:solidFill>
                <a:prstClr val="black"/>
              </a:solidFill>
            </a:endParaRPr>
          </a:p>
        </p:txBody>
      </p:sp>
    </p:spTree>
    <p:extLst>
      <p:ext uri="{BB962C8B-B14F-4D97-AF65-F5344CB8AC3E}">
        <p14:creationId xmlns:p14="http://schemas.microsoft.com/office/powerpoint/2010/main" val="974651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2</a:t>
            </a:fld>
            <a:endParaRPr lang="fr-FR" dirty="0">
              <a:solidFill>
                <a:prstClr val="black"/>
              </a:solidFill>
            </a:endParaRPr>
          </a:p>
        </p:txBody>
      </p:sp>
    </p:spTree>
    <p:extLst>
      <p:ext uri="{BB962C8B-B14F-4D97-AF65-F5344CB8AC3E}">
        <p14:creationId xmlns:p14="http://schemas.microsoft.com/office/powerpoint/2010/main" val="42329543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20</a:t>
            </a:fld>
            <a:endParaRPr lang="fr-FR" dirty="0">
              <a:solidFill>
                <a:prstClr val="black"/>
              </a:solidFill>
            </a:endParaRPr>
          </a:p>
        </p:txBody>
      </p:sp>
    </p:spTree>
    <p:extLst>
      <p:ext uri="{BB962C8B-B14F-4D97-AF65-F5344CB8AC3E}">
        <p14:creationId xmlns:p14="http://schemas.microsoft.com/office/powerpoint/2010/main" val="21092084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21</a:t>
            </a:fld>
            <a:endParaRPr lang="fr-FR" dirty="0">
              <a:solidFill>
                <a:prstClr val="black"/>
              </a:solidFill>
            </a:endParaRPr>
          </a:p>
        </p:txBody>
      </p:sp>
    </p:spTree>
    <p:extLst>
      <p:ext uri="{BB962C8B-B14F-4D97-AF65-F5344CB8AC3E}">
        <p14:creationId xmlns:p14="http://schemas.microsoft.com/office/powerpoint/2010/main" val="2662474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22</a:t>
            </a:fld>
            <a:endParaRPr lang="fr-FR" dirty="0">
              <a:solidFill>
                <a:prstClr val="black"/>
              </a:solidFill>
            </a:endParaRPr>
          </a:p>
        </p:txBody>
      </p:sp>
    </p:spTree>
    <p:extLst>
      <p:ext uri="{BB962C8B-B14F-4D97-AF65-F5344CB8AC3E}">
        <p14:creationId xmlns:p14="http://schemas.microsoft.com/office/powerpoint/2010/main" val="3174195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3</a:t>
            </a:fld>
            <a:endParaRPr lang="fr-FR" dirty="0">
              <a:solidFill>
                <a:prstClr val="black"/>
              </a:solidFill>
            </a:endParaRPr>
          </a:p>
        </p:txBody>
      </p:sp>
    </p:spTree>
    <p:extLst>
      <p:ext uri="{BB962C8B-B14F-4D97-AF65-F5344CB8AC3E}">
        <p14:creationId xmlns:p14="http://schemas.microsoft.com/office/powerpoint/2010/main" val="4036852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4</a:t>
            </a:fld>
            <a:endParaRPr lang="fr-FR" dirty="0">
              <a:solidFill>
                <a:prstClr val="black"/>
              </a:solidFill>
            </a:endParaRPr>
          </a:p>
        </p:txBody>
      </p:sp>
    </p:spTree>
    <p:extLst>
      <p:ext uri="{BB962C8B-B14F-4D97-AF65-F5344CB8AC3E}">
        <p14:creationId xmlns:p14="http://schemas.microsoft.com/office/powerpoint/2010/main" val="2171875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5</a:t>
            </a:fld>
            <a:endParaRPr lang="fr-FR" dirty="0">
              <a:solidFill>
                <a:prstClr val="black"/>
              </a:solidFill>
            </a:endParaRPr>
          </a:p>
        </p:txBody>
      </p:sp>
    </p:spTree>
    <p:extLst>
      <p:ext uri="{BB962C8B-B14F-4D97-AF65-F5344CB8AC3E}">
        <p14:creationId xmlns:p14="http://schemas.microsoft.com/office/powerpoint/2010/main" val="4036852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6</a:t>
            </a:fld>
            <a:endParaRPr lang="fr-FR" dirty="0">
              <a:solidFill>
                <a:prstClr val="black"/>
              </a:solidFill>
            </a:endParaRPr>
          </a:p>
        </p:txBody>
      </p:sp>
    </p:spTree>
    <p:extLst>
      <p:ext uri="{BB962C8B-B14F-4D97-AF65-F5344CB8AC3E}">
        <p14:creationId xmlns:p14="http://schemas.microsoft.com/office/powerpoint/2010/main" val="438011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7</a:t>
            </a:fld>
            <a:endParaRPr lang="fr-FR" dirty="0">
              <a:solidFill>
                <a:prstClr val="black"/>
              </a:solidFill>
            </a:endParaRPr>
          </a:p>
        </p:txBody>
      </p:sp>
    </p:spTree>
    <p:extLst>
      <p:ext uri="{BB962C8B-B14F-4D97-AF65-F5344CB8AC3E}">
        <p14:creationId xmlns:p14="http://schemas.microsoft.com/office/powerpoint/2010/main" val="4036852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8</a:t>
            </a:fld>
            <a:endParaRPr lang="fr-FR" dirty="0">
              <a:solidFill>
                <a:prstClr val="black"/>
              </a:solidFill>
            </a:endParaRPr>
          </a:p>
        </p:txBody>
      </p:sp>
    </p:spTree>
    <p:extLst>
      <p:ext uri="{BB962C8B-B14F-4D97-AF65-F5344CB8AC3E}">
        <p14:creationId xmlns:p14="http://schemas.microsoft.com/office/powerpoint/2010/main" val="2109208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a:p>
        </p:txBody>
      </p:sp>
      <p:sp>
        <p:nvSpPr>
          <p:cNvPr id="2867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27C87-3F8E-47ED-AD73-D5BD45B990A2}" type="slidenum">
              <a:rPr lang="fr-FR" smtClean="0">
                <a:solidFill>
                  <a:prstClr val="black"/>
                </a:solidFill>
              </a:rPr>
              <a:pPr/>
              <a:t>9</a:t>
            </a:fld>
            <a:endParaRPr lang="fr-FR" dirty="0">
              <a:solidFill>
                <a:prstClr val="black"/>
              </a:solidFill>
            </a:endParaRPr>
          </a:p>
        </p:txBody>
      </p:sp>
    </p:spTree>
    <p:extLst>
      <p:ext uri="{BB962C8B-B14F-4D97-AF65-F5344CB8AC3E}">
        <p14:creationId xmlns:p14="http://schemas.microsoft.com/office/powerpoint/2010/main" val="2109208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pPr>
              <a:defRPr/>
            </a:pPr>
            <a:fld id="{723405B5-C5D0-4E93-B5F5-9325BF39331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20" name="Espace réservé du pied de page 19"/>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10" name="Espace réservé du numéro de diapositive 9"/>
          <p:cNvSpPr>
            <a:spLocks noGrp="1"/>
          </p:cNvSpPr>
          <p:nvPr>
            <p:ph type="sldNum" sz="quarter" idx="12"/>
          </p:nvPr>
        </p:nvSpPr>
        <p:spPr/>
        <p:txBody>
          <a:bodyPr/>
          <a:lstStyle/>
          <a:p>
            <a:pPr>
              <a:defRPr/>
            </a:pPr>
            <a:fld id="{6A39729F-37F9-4ABC-BC2B-3BACAEA3CC3A}"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150412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B86DF1-79BD-4DC0-AA9C-D878B9E27F17}"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3CBA08A-9A2B-45E4-8ED9-2035DC0A3F53}"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62674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8A4B6C76-3C50-488A-B2AB-5B8282B8B1EB}"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B637070C-AE95-4304-AEF6-439EC2C0B34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604319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pPr>
              <a:defRPr/>
            </a:pPr>
            <a:fld id="{723405B5-C5D0-4E93-B5F5-9325BF39331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20" name="Espace réservé du pied de page 19"/>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10" name="Espace réservé du numéro de diapositive 9"/>
          <p:cNvSpPr>
            <a:spLocks noGrp="1"/>
          </p:cNvSpPr>
          <p:nvPr>
            <p:ph type="sldNum" sz="quarter" idx="12"/>
          </p:nvPr>
        </p:nvSpPr>
        <p:spPr/>
        <p:txBody>
          <a:bodyPr/>
          <a:lstStyle/>
          <a:p>
            <a:pPr>
              <a:defRPr/>
            </a:pPr>
            <a:fld id="{6A39729F-37F9-4ABC-BC2B-3BACAEA3CC3A}"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3632419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D8D51D-4FB8-4B49-A961-0FFF277A0B9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8954896-9B41-4B31-AD71-8F9C2B5BB94D}"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321188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pPr>
              <a:defRPr/>
            </a:pPr>
            <a:fld id="{B0790D53-94E1-476F-B437-E01D82229C9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FF56CE4D-2C5E-4291-8055-775F7E6FEB3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3469049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E074E8EA-CA99-4FF7-A6DC-9DC8D12F08C5}"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38F2F2F1-831A-452A-BBB7-6A19F6C594E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757640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pPr>
              <a:defRPr/>
            </a:pPr>
            <a:fld id="{2E92DE24-0DAD-499E-B001-ABF8427CFF28}"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8" name="Espace réservé du pied de page 7"/>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9" name="Espace réservé du numéro de diapositive 8"/>
          <p:cNvSpPr>
            <a:spLocks noGrp="1"/>
          </p:cNvSpPr>
          <p:nvPr>
            <p:ph type="sldNum" sz="quarter" idx="12"/>
          </p:nvPr>
        </p:nvSpPr>
        <p:spPr/>
        <p:txBody>
          <a:bodyPr/>
          <a:lstStyle/>
          <a:p>
            <a:pPr>
              <a:defRPr/>
            </a:pPr>
            <a:fld id="{D4BD28CD-DA44-4171-8469-53D3313DA0A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6005085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fld id="{C71BF255-5DF6-47A8-8B1D-8FD0C1CBBC6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4" name="Espace réservé du pied de page 3"/>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5" name="Espace réservé du numéro de diapositive 4"/>
          <p:cNvSpPr>
            <a:spLocks noGrp="1"/>
          </p:cNvSpPr>
          <p:nvPr>
            <p:ph type="sldNum" sz="quarter" idx="12"/>
          </p:nvPr>
        </p:nvSpPr>
        <p:spPr/>
        <p:txBody>
          <a:bodyPr/>
          <a:lstStyle/>
          <a:p>
            <a:pPr>
              <a:defRPr/>
            </a:pPr>
            <a:fld id="{C21DDB02-8CA8-4564-A468-FEE20460CCE7}"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41708635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Espace réservé de la date 1"/>
          <p:cNvSpPr>
            <a:spLocks noGrp="1"/>
          </p:cNvSpPr>
          <p:nvPr>
            <p:ph type="dt" sz="half" idx="10"/>
          </p:nvPr>
        </p:nvSpPr>
        <p:spPr/>
        <p:txBody>
          <a:bodyPr/>
          <a:lstStyle/>
          <a:p>
            <a:pPr>
              <a:defRPr/>
            </a:pPr>
            <a:fld id="{0CE54290-DE78-4740-8B35-09C94873617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3" name="Espace réservé du pied de page 2"/>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4" name="Espace réservé du numéro de diapositive 3"/>
          <p:cNvSpPr>
            <a:spLocks noGrp="1"/>
          </p:cNvSpPr>
          <p:nvPr>
            <p:ph type="sldNum" sz="quarter" idx="12"/>
          </p:nvPr>
        </p:nvSpPr>
        <p:spPr/>
        <p:txBody>
          <a:bodyPr/>
          <a:lstStyle/>
          <a:p>
            <a:pPr>
              <a:defRPr/>
            </a:pPr>
            <a:fld id="{841E4A3E-B96C-4D6B-BC85-9945E126DB70}"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714357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FB96C1F1-3B08-4886-B29E-CFEF9B1092CA}"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482F9997-61BB-4CA5-8B9A-D63ECFC02F2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65173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D8D51D-4FB8-4B49-A961-0FFF277A0B9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8954896-9B41-4B31-AD71-8F9C2B5BB94D}"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2082161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pPr>
              <a:defRPr/>
            </a:pPr>
            <a:fld id="{73FB5E43-C13A-426F-8970-59ADEE5036B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BD67AE2D-C5CE-49F2-8998-6A0DE92A973E}"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lang="en-US" sz="3200" dirty="0">
              <a:solidFill>
                <a:prstClr val="black"/>
              </a:solidFill>
              <a:latin typeface="Gill Sans MT"/>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dirty="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extLst>
      <p:ext uri="{BB962C8B-B14F-4D97-AF65-F5344CB8AC3E}">
        <p14:creationId xmlns:p14="http://schemas.microsoft.com/office/powerpoint/2010/main" val="30029378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B86DF1-79BD-4DC0-AA9C-D878B9E27F17}"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3CBA08A-9A2B-45E4-8ED9-2035DC0A3F53}"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4609654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8A4B6C76-3C50-488A-B2AB-5B8282B8B1EB}"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B637070C-AE95-4304-AEF6-439EC2C0B34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21586301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pPr>
              <a:defRPr/>
            </a:pPr>
            <a:fld id="{723405B5-C5D0-4E93-B5F5-9325BF39331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20" name="Espace réservé du pied de page 19"/>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10" name="Espace réservé du numéro de diapositive 9"/>
          <p:cNvSpPr>
            <a:spLocks noGrp="1"/>
          </p:cNvSpPr>
          <p:nvPr>
            <p:ph type="sldNum" sz="quarter" idx="12"/>
          </p:nvPr>
        </p:nvSpPr>
        <p:spPr/>
        <p:txBody>
          <a:bodyPr/>
          <a:lstStyle/>
          <a:p>
            <a:pPr>
              <a:defRPr/>
            </a:pPr>
            <a:fld id="{6A39729F-37F9-4ABC-BC2B-3BACAEA3CC3A}"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37854043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D8D51D-4FB8-4B49-A961-0FFF277A0B9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8954896-9B41-4B31-AD71-8F9C2B5BB94D}"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22960955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pPr>
              <a:defRPr/>
            </a:pPr>
            <a:fld id="{B0790D53-94E1-476F-B437-E01D82229C9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FF56CE4D-2C5E-4291-8055-775F7E6FEB3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19091529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E074E8EA-CA99-4FF7-A6DC-9DC8D12F08C5}"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38F2F2F1-831A-452A-BBB7-6A19F6C594E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11975676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pPr>
              <a:defRPr/>
            </a:pPr>
            <a:fld id="{2E92DE24-0DAD-499E-B001-ABF8427CFF28}"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8" name="Espace réservé du pied de page 7"/>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9" name="Espace réservé du numéro de diapositive 8"/>
          <p:cNvSpPr>
            <a:spLocks noGrp="1"/>
          </p:cNvSpPr>
          <p:nvPr>
            <p:ph type="sldNum" sz="quarter" idx="12"/>
          </p:nvPr>
        </p:nvSpPr>
        <p:spPr/>
        <p:txBody>
          <a:bodyPr/>
          <a:lstStyle/>
          <a:p>
            <a:pPr>
              <a:defRPr/>
            </a:pPr>
            <a:fld id="{D4BD28CD-DA44-4171-8469-53D3313DA0A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21733996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fld id="{C71BF255-5DF6-47A8-8B1D-8FD0C1CBBC6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4" name="Espace réservé du pied de page 3"/>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5" name="Espace réservé du numéro de diapositive 4"/>
          <p:cNvSpPr>
            <a:spLocks noGrp="1"/>
          </p:cNvSpPr>
          <p:nvPr>
            <p:ph type="sldNum" sz="quarter" idx="12"/>
          </p:nvPr>
        </p:nvSpPr>
        <p:spPr/>
        <p:txBody>
          <a:bodyPr/>
          <a:lstStyle/>
          <a:p>
            <a:pPr>
              <a:defRPr/>
            </a:pPr>
            <a:fld id="{C21DDB02-8CA8-4564-A468-FEE20460CCE7}"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42805966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Espace réservé de la date 1"/>
          <p:cNvSpPr>
            <a:spLocks noGrp="1"/>
          </p:cNvSpPr>
          <p:nvPr>
            <p:ph type="dt" sz="half" idx="10"/>
          </p:nvPr>
        </p:nvSpPr>
        <p:spPr/>
        <p:txBody>
          <a:bodyPr/>
          <a:lstStyle/>
          <a:p>
            <a:pPr>
              <a:defRPr/>
            </a:pPr>
            <a:fld id="{0CE54290-DE78-4740-8B35-09C94873617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3" name="Espace réservé du pied de page 2"/>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4" name="Espace réservé du numéro de diapositive 3"/>
          <p:cNvSpPr>
            <a:spLocks noGrp="1"/>
          </p:cNvSpPr>
          <p:nvPr>
            <p:ph type="sldNum" sz="quarter" idx="12"/>
          </p:nvPr>
        </p:nvSpPr>
        <p:spPr/>
        <p:txBody>
          <a:bodyPr/>
          <a:lstStyle/>
          <a:p>
            <a:pPr>
              <a:defRPr/>
            </a:pPr>
            <a:fld id="{841E4A3E-B96C-4D6B-BC85-9945E126DB70}"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417773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pPr>
              <a:defRPr/>
            </a:pPr>
            <a:fld id="{B0790D53-94E1-476F-B437-E01D82229C9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FF56CE4D-2C5E-4291-8055-775F7E6FEB3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34386675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FB96C1F1-3B08-4886-B29E-CFEF9B1092CA}"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482F9997-61BB-4CA5-8B9A-D63ECFC02F2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42058612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pPr>
              <a:defRPr/>
            </a:pPr>
            <a:fld id="{73FB5E43-C13A-426F-8970-59ADEE5036B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BD67AE2D-C5CE-49F2-8998-6A0DE92A973E}"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lang="en-US" sz="3200" dirty="0">
              <a:solidFill>
                <a:prstClr val="black"/>
              </a:solidFill>
              <a:latin typeface="Gill Sans MT"/>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dirty="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extLst>
      <p:ext uri="{BB962C8B-B14F-4D97-AF65-F5344CB8AC3E}">
        <p14:creationId xmlns:p14="http://schemas.microsoft.com/office/powerpoint/2010/main" val="12394232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B86DF1-79BD-4DC0-AA9C-D878B9E27F17}"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3CBA08A-9A2B-45E4-8ED9-2035DC0A3F53}"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117820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8A4B6C76-3C50-488A-B2AB-5B8282B8B1EB}"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B637070C-AE95-4304-AEF6-439EC2C0B34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9263314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pPr>
              <a:defRPr/>
            </a:pPr>
            <a:fld id="{723405B5-C5D0-4E93-B5F5-9325BF39331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20" name="Espace réservé du pied de page 19"/>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10" name="Espace réservé du numéro de diapositive 9"/>
          <p:cNvSpPr>
            <a:spLocks noGrp="1"/>
          </p:cNvSpPr>
          <p:nvPr>
            <p:ph type="sldNum" sz="quarter" idx="12"/>
          </p:nvPr>
        </p:nvSpPr>
        <p:spPr/>
        <p:txBody>
          <a:bodyPr/>
          <a:lstStyle/>
          <a:p>
            <a:pPr>
              <a:defRPr/>
            </a:pPr>
            <a:fld id="{6A39729F-37F9-4ABC-BC2B-3BACAEA3CC3A}"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41213689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D8D51D-4FB8-4B49-A961-0FFF277A0B9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8954896-9B41-4B31-AD71-8F9C2B5BB94D}"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13807243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pPr>
              <a:defRPr/>
            </a:pPr>
            <a:fld id="{B0790D53-94E1-476F-B437-E01D82229C9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FF56CE4D-2C5E-4291-8055-775F7E6FEB3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13014408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E074E8EA-CA99-4FF7-A6DC-9DC8D12F08C5}"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38F2F2F1-831A-452A-BBB7-6A19F6C594E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1511570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pPr>
              <a:defRPr/>
            </a:pPr>
            <a:fld id="{2E92DE24-0DAD-499E-B001-ABF8427CFF28}"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8" name="Espace réservé du pied de page 7"/>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9" name="Espace réservé du numéro de diapositive 8"/>
          <p:cNvSpPr>
            <a:spLocks noGrp="1"/>
          </p:cNvSpPr>
          <p:nvPr>
            <p:ph type="sldNum" sz="quarter" idx="12"/>
          </p:nvPr>
        </p:nvSpPr>
        <p:spPr/>
        <p:txBody>
          <a:bodyPr/>
          <a:lstStyle/>
          <a:p>
            <a:pPr>
              <a:defRPr/>
            </a:pPr>
            <a:fld id="{D4BD28CD-DA44-4171-8469-53D3313DA0A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190697042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fld id="{C71BF255-5DF6-47A8-8B1D-8FD0C1CBBC6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4" name="Espace réservé du pied de page 3"/>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5" name="Espace réservé du numéro de diapositive 4"/>
          <p:cNvSpPr>
            <a:spLocks noGrp="1"/>
          </p:cNvSpPr>
          <p:nvPr>
            <p:ph type="sldNum" sz="quarter" idx="12"/>
          </p:nvPr>
        </p:nvSpPr>
        <p:spPr/>
        <p:txBody>
          <a:bodyPr/>
          <a:lstStyle/>
          <a:p>
            <a:pPr>
              <a:defRPr/>
            </a:pPr>
            <a:fld id="{C21DDB02-8CA8-4564-A468-FEE20460CCE7}"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000004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E074E8EA-CA99-4FF7-A6DC-9DC8D12F08C5}"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38F2F2F1-831A-452A-BBB7-6A19F6C594E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13722768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Espace réservé de la date 1"/>
          <p:cNvSpPr>
            <a:spLocks noGrp="1"/>
          </p:cNvSpPr>
          <p:nvPr>
            <p:ph type="dt" sz="half" idx="10"/>
          </p:nvPr>
        </p:nvSpPr>
        <p:spPr/>
        <p:txBody>
          <a:bodyPr/>
          <a:lstStyle/>
          <a:p>
            <a:pPr>
              <a:defRPr/>
            </a:pPr>
            <a:fld id="{0CE54290-DE78-4740-8B35-09C94873617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3" name="Espace réservé du pied de page 2"/>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4" name="Espace réservé du numéro de diapositive 3"/>
          <p:cNvSpPr>
            <a:spLocks noGrp="1"/>
          </p:cNvSpPr>
          <p:nvPr>
            <p:ph type="sldNum" sz="quarter" idx="12"/>
          </p:nvPr>
        </p:nvSpPr>
        <p:spPr/>
        <p:txBody>
          <a:bodyPr/>
          <a:lstStyle/>
          <a:p>
            <a:pPr>
              <a:defRPr/>
            </a:pPr>
            <a:fld id="{841E4A3E-B96C-4D6B-BC85-9945E126DB70}"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7551764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FB96C1F1-3B08-4886-B29E-CFEF9B1092CA}"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482F9997-61BB-4CA5-8B9A-D63ECFC02F2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42513193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pPr>
              <a:defRPr/>
            </a:pPr>
            <a:fld id="{73FB5E43-C13A-426F-8970-59ADEE5036B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BD67AE2D-C5CE-49F2-8998-6A0DE92A973E}"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lang="en-US" sz="3200" dirty="0">
              <a:solidFill>
                <a:prstClr val="black"/>
              </a:solidFill>
              <a:latin typeface="Gill Sans MT"/>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dirty="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extLst>
      <p:ext uri="{BB962C8B-B14F-4D97-AF65-F5344CB8AC3E}">
        <p14:creationId xmlns:p14="http://schemas.microsoft.com/office/powerpoint/2010/main" val="41376468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B86DF1-79BD-4DC0-AA9C-D878B9E27F17}"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3CBA08A-9A2B-45E4-8ED9-2035DC0A3F53}"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142603831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8A4B6C76-3C50-488A-B2AB-5B8282B8B1EB}"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B637070C-AE95-4304-AEF6-439EC2C0B34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7845292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pPr>
              <a:defRPr/>
            </a:pPr>
            <a:fld id="{723405B5-C5D0-4E93-B5F5-9325BF39331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20" name="Espace réservé du pied de page 19"/>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10" name="Espace réservé du numéro de diapositive 9"/>
          <p:cNvSpPr>
            <a:spLocks noGrp="1"/>
          </p:cNvSpPr>
          <p:nvPr>
            <p:ph type="sldNum" sz="quarter" idx="12"/>
          </p:nvPr>
        </p:nvSpPr>
        <p:spPr/>
        <p:txBody>
          <a:bodyPr/>
          <a:lstStyle/>
          <a:p>
            <a:pPr>
              <a:defRPr/>
            </a:pPr>
            <a:fld id="{6A39729F-37F9-4ABC-BC2B-3BACAEA3CC3A}"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25988166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D8D51D-4FB8-4B49-A961-0FFF277A0B9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8954896-9B41-4B31-AD71-8F9C2B5BB94D}"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147001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pPr>
              <a:defRPr/>
            </a:pPr>
            <a:fld id="{B0790D53-94E1-476F-B437-E01D82229C9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FF56CE4D-2C5E-4291-8055-775F7E6FEB3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396385250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E074E8EA-CA99-4FF7-A6DC-9DC8D12F08C5}"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38F2F2F1-831A-452A-BBB7-6A19F6C594E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14315552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pPr>
              <a:defRPr/>
            </a:pPr>
            <a:fld id="{2E92DE24-0DAD-499E-B001-ABF8427CFF28}"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8" name="Espace réservé du pied de page 7"/>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9" name="Espace réservé du numéro de diapositive 8"/>
          <p:cNvSpPr>
            <a:spLocks noGrp="1"/>
          </p:cNvSpPr>
          <p:nvPr>
            <p:ph type="sldNum" sz="quarter" idx="12"/>
          </p:nvPr>
        </p:nvSpPr>
        <p:spPr/>
        <p:txBody>
          <a:bodyPr/>
          <a:lstStyle/>
          <a:p>
            <a:pPr>
              <a:defRPr/>
            </a:pPr>
            <a:fld id="{D4BD28CD-DA44-4171-8469-53D3313DA0A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857781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pPr>
              <a:defRPr/>
            </a:pPr>
            <a:fld id="{2E92DE24-0DAD-499E-B001-ABF8427CFF28}"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8" name="Espace réservé du pied de page 7"/>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9" name="Espace réservé du numéro de diapositive 8"/>
          <p:cNvSpPr>
            <a:spLocks noGrp="1"/>
          </p:cNvSpPr>
          <p:nvPr>
            <p:ph type="sldNum" sz="quarter" idx="12"/>
          </p:nvPr>
        </p:nvSpPr>
        <p:spPr/>
        <p:txBody>
          <a:bodyPr/>
          <a:lstStyle/>
          <a:p>
            <a:pPr>
              <a:defRPr/>
            </a:pPr>
            <a:fld id="{D4BD28CD-DA44-4171-8469-53D3313DA0A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5357302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fld id="{C71BF255-5DF6-47A8-8B1D-8FD0C1CBBC6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4" name="Espace réservé du pied de page 3"/>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5" name="Espace réservé du numéro de diapositive 4"/>
          <p:cNvSpPr>
            <a:spLocks noGrp="1"/>
          </p:cNvSpPr>
          <p:nvPr>
            <p:ph type="sldNum" sz="quarter" idx="12"/>
          </p:nvPr>
        </p:nvSpPr>
        <p:spPr/>
        <p:txBody>
          <a:bodyPr/>
          <a:lstStyle/>
          <a:p>
            <a:pPr>
              <a:defRPr/>
            </a:pPr>
            <a:fld id="{C21DDB02-8CA8-4564-A468-FEE20460CCE7}"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28704017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Espace réservé de la date 1"/>
          <p:cNvSpPr>
            <a:spLocks noGrp="1"/>
          </p:cNvSpPr>
          <p:nvPr>
            <p:ph type="dt" sz="half" idx="10"/>
          </p:nvPr>
        </p:nvSpPr>
        <p:spPr/>
        <p:txBody>
          <a:bodyPr/>
          <a:lstStyle/>
          <a:p>
            <a:pPr>
              <a:defRPr/>
            </a:pPr>
            <a:fld id="{0CE54290-DE78-4740-8B35-09C94873617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3" name="Espace réservé du pied de page 2"/>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4" name="Espace réservé du numéro de diapositive 3"/>
          <p:cNvSpPr>
            <a:spLocks noGrp="1"/>
          </p:cNvSpPr>
          <p:nvPr>
            <p:ph type="sldNum" sz="quarter" idx="12"/>
          </p:nvPr>
        </p:nvSpPr>
        <p:spPr/>
        <p:txBody>
          <a:bodyPr/>
          <a:lstStyle/>
          <a:p>
            <a:pPr>
              <a:defRPr/>
            </a:pPr>
            <a:fld id="{841E4A3E-B96C-4D6B-BC85-9945E126DB70}"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75820859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FB96C1F1-3B08-4886-B29E-CFEF9B1092CA}"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482F9997-61BB-4CA5-8B9A-D63ECFC02F2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25783686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pPr>
              <a:defRPr/>
            </a:pPr>
            <a:fld id="{73FB5E43-C13A-426F-8970-59ADEE5036B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BD67AE2D-C5CE-49F2-8998-6A0DE92A973E}"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lang="en-US" sz="3200" dirty="0">
              <a:solidFill>
                <a:prstClr val="black"/>
              </a:solidFill>
              <a:latin typeface="Gill Sans MT"/>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dirty="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extLst>
      <p:ext uri="{BB962C8B-B14F-4D97-AF65-F5344CB8AC3E}">
        <p14:creationId xmlns:p14="http://schemas.microsoft.com/office/powerpoint/2010/main" val="263466075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B86DF1-79BD-4DC0-AA9C-D878B9E27F17}"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3CBA08A-9A2B-45E4-8ED9-2035DC0A3F53}"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186356047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8A4B6C76-3C50-488A-B2AB-5B8282B8B1EB}"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B637070C-AE95-4304-AEF6-439EC2C0B34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95195505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pPr>
              <a:defRPr/>
            </a:pPr>
            <a:fld id="{723405B5-C5D0-4E93-B5F5-9325BF39331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20" name="Espace réservé du pied de page 19"/>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10" name="Espace réservé du numéro de diapositive 9"/>
          <p:cNvSpPr>
            <a:spLocks noGrp="1"/>
          </p:cNvSpPr>
          <p:nvPr>
            <p:ph type="sldNum" sz="quarter" idx="12"/>
          </p:nvPr>
        </p:nvSpPr>
        <p:spPr/>
        <p:txBody>
          <a:bodyPr/>
          <a:lstStyle/>
          <a:p>
            <a:pPr>
              <a:defRPr/>
            </a:pPr>
            <a:fld id="{6A39729F-37F9-4ABC-BC2B-3BACAEA3CC3A}"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52267313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D8D51D-4FB8-4B49-A961-0FFF277A0B9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8954896-9B41-4B31-AD71-8F9C2B5BB94D}"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29625326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pPr>
              <a:defRPr/>
            </a:pPr>
            <a:fld id="{B0790D53-94E1-476F-B437-E01D82229C90}"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FF56CE4D-2C5E-4291-8055-775F7E6FEB3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solidFill>
                <a:prstClr val="black"/>
              </a:solidFill>
            </a:endParaRPr>
          </a:p>
        </p:txBody>
      </p:sp>
    </p:spTree>
    <p:extLst>
      <p:ext uri="{BB962C8B-B14F-4D97-AF65-F5344CB8AC3E}">
        <p14:creationId xmlns:p14="http://schemas.microsoft.com/office/powerpoint/2010/main" val="92728149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E074E8EA-CA99-4FF7-A6DC-9DC8D12F08C5}"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38F2F2F1-831A-452A-BBB7-6A19F6C594E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51761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fld id="{C71BF255-5DF6-47A8-8B1D-8FD0C1CBBC6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4" name="Espace réservé du pied de page 3"/>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5" name="Espace réservé du numéro de diapositive 4"/>
          <p:cNvSpPr>
            <a:spLocks noGrp="1"/>
          </p:cNvSpPr>
          <p:nvPr>
            <p:ph type="sldNum" sz="quarter" idx="12"/>
          </p:nvPr>
        </p:nvSpPr>
        <p:spPr/>
        <p:txBody>
          <a:bodyPr/>
          <a:lstStyle/>
          <a:p>
            <a:pPr>
              <a:defRPr/>
            </a:pPr>
            <a:fld id="{C21DDB02-8CA8-4564-A468-FEE20460CCE7}"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87805168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pPr>
              <a:defRPr/>
            </a:pPr>
            <a:fld id="{2E92DE24-0DAD-499E-B001-ABF8427CFF28}"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8" name="Espace réservé du pied de page 7"/>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9" name="Espace réservé du numéro de diapositive 8"/>
          <p:cNvSpPr>
            <a:spLocks noGrp="1"/>
          </p:cNvSpPr>
          <p:nvPr>
            <p:ph type="sldNum" sz="quarter" idx="12"/>
          </p:nvPr>
        </p:nvSpPr>
        <p:spPr/>
        <p:txBody>
          <a:bodyPr/>
          <a:lstStyle/>
          <a:p>
            <a:pPr>
              <a:defRPr/>
            </a:pPr>
            <a:fld id="{D4BD28CD-DA44-4171-8469-53D3313DA0A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5509480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fld id="{C71BF255-5DF6-47A8-8B1D-8FD0C1CBBC6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4" name="Espace réservé du pied de page 3"/>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5" name="Espace réservé du numéro de diapositive 4"/>
          <p:cNvSpPr>
            <a:spLocks noGrp="1"/>
          </p:cNvSpPr>
          <p:nvPr>
            <p:ph type="sldNum" sz="quarter" idx="12"/>
          </p:nvPr>
        </p:nvSpPr>
        <p:spPr/>
        <p:txBody>
          <a:bodyPr/>
          <a:lstStyle/>
          <a:p>
            <a:pPr>
              <a:defRPr/>
            </a:pPr>
            <a:fld id="{C21DDB02-8CA8-4564-A468-FEE20460CCE7}"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220672176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Espace réservé de la date 1"/>
          <p:cNvSpPr>
            <a:spLocks noGrp="1"/>
          </p:cNvSpPr>
          <p:nvPr>
            <p:ph type="dt" sz="half" idx="10"/>
          </p:nvPr>
        </p:nvSpPr>
        <p:spPr/>
        <p:txBody>
          <a:bodyPr/>
          <a:lstStyle/>
          <a:p>
            <a:pPr>
              <a:defRPr/>
            </a:pPr>
            <a:fld id="{0CE54290-DE78-4740-8B35-09C94873617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3" name="Espace réservé du pied de page 2"/>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4" name="Espace réservé du numéro de diapositive 3"/>
          <p:cNvSpPr>
            <a:spLocks noGrp="1"/>
          </p:cNvSpPr>
          <p:nvPr>
            <p:ph type="sldNum" sz="quarter" idx="12"/>
          </p:nvPr>
        </p:nvSpPr>
        <p:spPr/>
        <p:txBody>
          <a:bodyPr/>
          <a:lstStyle/>
          <a:p>
            <a:pPr>
              <a:defRPr/>
            </a:pPr>
            <a:fld id="{841E4A3E-B96C-4D6B-BC85-9945E126DB70}"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419079580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FB96C1F1-3B08-4886-B29E-CFEF9B1092CA}"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482F9997-61BB-4CA5-8B9A-D63ECFC02F2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3683976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pPr>
              <a:defRPr/>
            </a:pPr>
            <a:fld id="{73FB5E43-C13A-426F-8970-59ADEE5036B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BD67AE2D-C5CE-49F2-8998-6A0DE92A973E}"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lang="en-US" sz="3200" dirty="0">
              <a:solidFill>
                <a:prstClr val="black"/>
              </a:solidFill>
              <a:latin typeface="Gill Sans MT"/>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dirty="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extLst>
      <p:ext uri="{BB962C8B-B14F-4D97-AF65-F5344CB8AC3E}">
        <p14:creationId xmlns:p14="http://schemas.microsoft.com/office/powerpoint/2010/main" val="139609849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12B86DF1-79BD-4DC0-AA9C-D878B9E27F17}"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83CBA08A-9A2B-45E4-8ED9-2035DC0A3F53}"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2404595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8A4B6C76-3C50-488A-B2AB-5B8282B8B1EB}"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5" name="Espace réservé du pied de page 4"/>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6" name="Espace réservé du numéro de diapositive 5"/>
          <p:cNvSpPr>
            <a:spLocks noGrp="1"/>
          </p:cNvSpPr>
          <p:nvPr>
            <p:ph type="sldNum" sz="quarter" idx="12"/>
          </p:nvPr>
        </p:nvSpPr>
        <p:spPr/>
        <p:txBody>
          <a:bodyPr/>
          <a:lstStyle/>
          <a:p>
            <a:pPr>
              <a:defRPr/>
            </a:pPr>
            <a:fld id="{B637070C-AE95-4304-AEF6-439EC2C0B349}"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156862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Espace réservé de la date 1"/>
          <p:cNvSpPr>
            <a:spLocks noGrp="1"/>
          </p:cNvSpPr>
          <p:nvPr>
            <p:ph type="dt" sz="half" idx="10"/>
          </p:nvPr>
        </p:nvSpPr>
        <p:spPr/>
        <p:txBody>
          <a:bodyPr/>
          <a:lstStyle/>
          <a:p>
            <a:pPr>
              <a:defRPr/>
            </a:pPr>
            <a:fld id="{0CE54290-DE78-4740-8B35-09C94873617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3" name="Espace réservé du pied de page 2"/>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4" name="Espace réservé du numéro de diapositive 3"/>
          <p:cNvSpPr>
            <a:spLocks noGrp="1"/>
          </p:cNvSpPr>
          <p:nvPr>
            <p:ph type="sldNum" sz="quarter" idx="12"/>
          </p:nvPr>
        </p:nvSpPr>
        <p:spPr/>
        <p:txBody>
          <a:bodyPr/>
          <a:lstStyle/>
          <a:p>
            <a:pPr>
              <a:defRPr/>
            </a:pPr>
            <a:fld id="{841E4A3E-B96C-4D6B-BC85-9945E126DB70}"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654017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FB96C1F1-3B08-4886-B29E-CFEF9B1092CA}"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482F9997-61BB-4CA5-8B9A-D63ECFC02F2F}"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Tree>
    <p:extLst>
      <p:ext uri="{BB962C8B-B14F-4D97-AF65-F5344CB8AC3E}">
        <p14:creationId xmlns:p14="http://schemas.microsoft.com/office/powerpoint/2010/main" val="4276738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pPr>
              <a:defRPr/>
            </a:pPr>
            <a:fld id="{73FB5E43-C13A-426F-8970-59ADEE5036BD}"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6" name="Espace réservé du pied de page 5"/>
          <p:cNvSpPr>
            <a:spLocks noGrp="1"/>
          </p:cNvSpPr>
          <p:nvPr>
            <p:ph type="ftr" sz="quarter" idx="11"/>
          </p:nvPr>
        </p:nvSpPr>
        <p:spPr/>
        <p:txBody>
          <a:bodyPr/>
          <a:lstStyle/>
          <a:p>
            <a:pPr>
              <a:defRPr/>
            </a:pPr>
            <a:endParaRPr lang="fr-FR" dirty="0">
              <a:solidFill>
                <a:srgbClr val="E7DEC9">
                  <a:shade val="50000"/>
                  <a:satMod val="200000"/>
                </a:srgbClr>
              </a:solidFill>
            </a:endParaRPr>
          </a:p>
        </p:txBody>
      </p:sp>
      <p:sp>
        <p:nvSpPr>
          <p:cNvPr id="7" name="Espace réservé du numéro de diapositive 6"/>
          <p:cNvSpPr>
            <a:spLocks noGrp="1"/>
          </p:cNvSpPr>
          <p:nvPr>
            <p:ph type="sldNum" sz="quarter" idx="12"/>
          </p:nvPr>
        </p:nvSpPr>
        <p:spPr/>
        <p:txBody>
          <a:bodyPr/>
          <a:lstStyle/>
          <a:p>
            <a:pPr>
              <a:defRPr/>
            </a:pPr>
            <a:fld id="{BD67AE2D-C5CE-49F2-8998-6A0DE92A973E}"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lang="en-US" sz="3200" dirty="0">
              <a:solidFill>
                <a:prstClr val="black"/>
              </a:solidFill>
              <a:latin typeface="Gill Sans MT"/>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dirty="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extLst>
      <p:ext uri="{BB962C8B-B14F-4D97-AF65-F5344CB8AC3E}">
        <p14:creationId xmlns:p14="http://schemas.microsoft.com/office/powerpoint/2010/main" val="265208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13BAF57-86BB-4314-80E3-B3830FF0AB1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fr-FR" dirty="0">
              <a:solidFill>
                <a:srgbClr val="E7DEC9">
                  <a:shade val="50000"/>
                  <a:satMod val="200000"/>
                </a:srgbClr>
              </a:solidFill>
            </a:endParaRP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90EF5E3-8C5A-4166-B405-BBD5D40FD46C}"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039782137"/>
      </p:ext>
    </p:extLst>
  </p:cSld>
  <p:clrMap bg1="lt1" tx1="dk1" bg2="lt2" tx2="dk2" accent1="accent1" accent2="accent2" accent3="accent3" accent4="accent4" accent5="accent5" accent6="accent6" hlink="hlink" folHlink="folHlink"/>
  <p:sldLayoutIdLst>
    <p:sldLayoutId id="2147484708" r:id="rId1"/>
    <p:sldLayoutId id="2147484709" r:id="rId2"/>
    <p:sldLayoutId id="2147484710" r:id="rId3"/>
    <p:sldLayoutId id="2147484711" r:id="rId4"/>
    <p:sldLayoutId id="2147484712" r:id="rId5"/>
    <p:sldLayoutId id="2147484713" r:id="rId6"/>
    <p:sldLayoutId id="2147484714" r:id="rId7"/>
    <p:sldLayoutId id="2147484715" r:id="rId8"/>
    <p:sldLayoutId id="2147484716" r:id="rId9"/>
    <p:sldLayoutId id="2147484717" r:id="rId10"/>
    <p:sldLayoutId id="2147484718"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13BAF57-86BB-4314-80E3-B3830FF0AB1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fr-FR" dirty="0">
              <a:solidFill>
                <a:srgbClr val="E7DEC9">
                  <a:shade val="50000"/>
                  <a:satMod val="200000"/>
                </a:srgbClr>
              </a:solidFill>
            </a:endParaRP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90EF5E3-8C5A-4166-B405-BBD5D40FD46C}"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2266969644"/>
      </p:ext>
    </p:extLst>
  </p:cSld>
  <p:clrMap bg1="lt1" tx1="dk1" bg2="lt2" tx2="dk2" accent1="accent1" accent2="accent2" accent3="accent3" accent4="accent4" accent5="accent5" accent6="accent6" hlink="hlink" folHlink="folHlink"/>
  <p:sldLayoutIdLst>
    <p:sldLayoutId id="2147484720" r:id="rId1"/>
    <p:sldLayoutId id="2147484721" r:id="rId2"/>
    <p:sldLayoutId id="2147484722" r:id="rId3"/>
    <p:sldLayoutId id="2147484723" r:id="rId4"/>
    <p:sldLayoutId id="2147484724" r:id="rId5"/>
    <p:sldLayoutId id="2147484725" r:id="rId6"/>
    <p:sldLayoutId id="2147484726" r:id="rId7"/>
    <p:sldLayoutId id="2147484727" r:id="rId8"/>
    <p:sldLayoutId id="2147484728" r:id="rId9"/>
    <p:sldLayoutId id="2147484729" r:id="rId10"/>
    <p:sldLayoutId id="2147484730"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13BAF57-86BB-4314-80E3-B3830FF0AB1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fr-FR" dirty="0">
              <a:solidFill>
                <a:srgbClr val="E7DEC9">
                  <a:shade val="50000"/>
                  <a:satMod val="200000"/>
                </a:srgbClr>
              </a:solidFill>
            </a:endParaRP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90EF5E3-8C5A-4166-B405-BBD5D40FD46C}"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2615155915"/>
      </p:ext>
    </p:extLst>
  </p:cSld>
  <p:clrMap bg1="lt1" tx1="dk1" bg2="lt2" tx2="dk2" accent1="accent1" accent2="accent2" accent3="accent3" accent4="accent4" accent5="accent5" accent6="accent6" hlink="hlink" folHlink="folHlink"/>
  <p:sldLayoutIdLst>
    <p:sldLayoutId id="2147484732" r:id="rId1"/>
    <p:sldLayoutId id="2147484733" r:id="rId2"/>
    <p:sldLayoutId id="2147484734" r:id="rId3"/>
    <p:sldLayoutId id="2147484735" r:id="rId4"/>
    <p:sldLayoutId id="2147484736" r:id="rId5"/>
    <p:sldLayoutId id="2147484737" r:id="rId6"/>
    <p:sldLayoutId id="2147484738" r:id="rId7"/>
    <p:sldLayoutId id="2147484739" r:id="rId8"/>
    <p:sldLayoutId id="2147484740" r:id="rId9"/>
    <p:sldLayoutId id="2147484741" r:id="rId10"/>
    <p:sldLayoutId id="2147484742"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13BAF57-86BB-4314-80E3-B3830FF0AB1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fr-FR" dirty="0">
              <a:solidFill>
                <a:srgbClr val="E7DEC9">
                  <a:shade val="50000"/>
                  <a:satMod val="200000"/>
                </a:srgbClr>
              </a:solidFill>
            </a:endParaRP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90EF5E3-8C5A-4166-B405-BBD5D40FD46C}"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264683511"/>
      </p:ext>
    </p:extLst>
  </p:cSld>
  <p:clrMap bg1="lt1" tx1="dk1" bg2="lt2" tx2="dk2" accent1="accent1" accent2="accent2" accent3="accent3" accent4="accent4" accent5="accent5" accent6="accent6" hlink="hlink" folHlink="folHlink"/>
  <p:sldLayoutIdLst>
    <p:sldLayoutId id="2147484744" r:id="rId1"/>
    <p:sldLayoutId id="2147484745" r:id="rId2"/>
    <p:sldLayoutId id="2147484746" r:id="rId3"/>
    <p:sldLayoutId id="2147484747" r:id="rId4"/>
    <p:sldLayoutId id="2147484748" r:id="rId5"/>
    <p:sldLayoutId id="2147484749" r:id="rId6"/>
    <p:sldLayoutId id="2147484750" r:id="rId7"/>
    <p:sldLayoutId id="2147484751" r:id="rId8"/>
    <p:sldLayoutId id="2147484752" r:id="rId9"/>
    <p:sldLayoutId id="2147484753" r:id="rId10"/>
    <p:sldLayoutId id="2147484754"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13BAF57-86BB-4314-80E3-B3830FF0AB1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fr-FR" dirty="0">
              <a:solidFill>
                <a:srgbClr val="E7DEC9">
                  <a:shade val="50000"/>
                  <a:satMod val="200000"/>
                </a:srgbClr>
              </a:solidFill>
            </a:endParaRP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90EF5E3-8C5A-4166-B405-BBD5D40FD46C}"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334919786"/>
      </p:ext>
    </p:extLst>
  </p:cSld>
  <p:clrMap bg1="lt1" tx1="dk1" bg2="lt2" tx2="dk2" accent1="accent1" accent2="accent2" accent3="accent3" accent4="accent4" accent5="accent5" accent6="accent6" hlink="hlink" folHlink="folHlink"/>
  <p:sldLayoutIdLst>
    <p:sldLayoutId id="2147484756" r:id="rId1"/>
    <p:sldLayoutId id="2147484757" r:id="rId2"/>
    <p:sldLayoutId id="2147484758" r:id="rId3"/>
    <p:sldLayoutId id="2147484759" r:id="rId4"/>
    <p:sldLayoutId id="2147484760" r:id="rId5"/>
    <p:sldLayoutId id="2147484761" r:id="rId6"/>
    <p:sldLayoutId id="2147484762" r:id="rId7"/>
    <p:sldLayoutId id="2147484763" r:id="rId8"/>
    <p:sldLayoutId id="2147484764" r:id="rId9"/>
    <p:sldLayoutId id="2147484765" r:id="rId10"/>
    <p:sldLayoutId id="2147484766"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13BAF57-86BB-4314-80E3-B3830FF0AB14}" type="datetime1">
              <a:rPr lang="fr-FR" smtClean="0">
                <a:solidFill>
                  <a:srgbClr val="E7DEC9">
                    <a:shade val="50000"/>
                    <a:satMod val="200000"/>
                  </a:srgbClr>
                </a:solidFill>
              </a:rPr>
              <a:pPr>
                <a:defRPr/>
              </a:pPr>
              <a:t>23/02/2022</a:t>
            </a:fld>
            <a:endParaRPr lang="fr-FR" dirty="0">
              <a:solidFill>
                <a:srgbClr val="E7DEC9">
                  <a:shade val="50000"/>
                  <a:satMod val="200000"/>
                </a:srgbClr>
              </a:solidFill>
            </a:endParaRP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fr-FR" dirty="0">
              <a:solidFill>
                <a:srgbClr val="E7DEC9">
                  <a:shade val="50000"/>
                  <a:satMod val="200000"/>
                </a:srgbClr>
              </a:solidFill>
            </a:endParaRP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90EF5E3-8C5A-4166-B405-BBD5D40FD46C}" type="slidenum">
              <a:rPr lang="fr-FR" smtClean="0">
                <a:solidFill>
                  <a:srgbClr val="E7DEC9">
                    <a:shade val="50000"/>
                    <a:satMod val="200000"/>
                  </a:srgbClr>
                </a:solidFill>
              </a:rPr>
              <a:pPr>
                <a:defRPr/>
              </a:pPr>
              <a:t>‹N°›</a:t>
            </a:fld>
            <a:endParaRPr lang="fr-FR" dirty="0">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050154528"/>
      </p:ext>
    </p:extLst>
  </p:cSld>
  <p:clrMap bg1="lt1" tx1="dk1" bg2="lt2" tx2="dk2" accent1="accent1" accent2="accent2" accent3="accent3" accent4="accent4" accent5="accent5" accent6="accent6" hlink="hlink" folHlink="folHlink"/>
  <p:sldLayoutIdLst>
    <p:sldLayoutId id="2147484828" r:id="rId1"/>
    <p:sldLayoutId id="2147484829" r:id="rId2"/>
    <p:sldLayoutId id="2147484830" r:id="rId3"/>
    <p:sldLayoutId id="2147484831" r:id="rId4"/>
    <p:sldLayoutId id="2147484832" r:id="rId5"/>
    <p:sldLayoutId id="2147484833" r:id="rId6"/>
    <p:sldLayoutId id="2147484834" r:id="rId7"/>
    <p:sldLayoutId id="2147484835" r:id="rId8"/>
    <p:sldLayoutId id="2147484836" r:id="rId9"/>
    <p:sldLayoutId id="2147484837" r:id="rId10"/>
    <p:sldLayoutId id="2147484838"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PV%20sous%20Comit&#233;%20PNIDDLE%206%20f&#233;vrier%202014.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PV%20sous%20Comit&#233;%20PNIDDLE%206%20f&#233;vrier%202014.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PV%20sous%20Comit&#233;%20PNIDDLE%206%20f&#233;vrier%202014.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PV%20SCP%20PNIDDLE.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45.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PV%20sous%20Comit&#233;%20PNIDDLE%206%20f&#233;vrier%202014.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PV%20SCP%20PNIDDLE.pd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5.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45.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3.xml"/><Relationship Id="rId5" Type="http://schemas.openxmlformats.org/officeDocument/2006/relationships/hyperlink" Target="PV%20SCP%20PNIDDLE.pdf" TargetMode="External"/><Relationship Id="rId4" Type="http://schemas.openxmlformats.org/officeDocument/2006/relationships/hyperlink" Target="PV%20sous%20Comit&#233;%20PNIDDLE%206%20f&#233;vrier%202014.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hyperlink" Target="PV%20sous%20Comit&#233;%20PNIDDLE%206%20f&#233;vrier%202014.docx" TargetMode="External"/><Relationship Id="rId2" Type="http://schemas.openxmlformats.org/officeDocument/2006/relationships/notesSlide" Target="../notesSlides/notesSlide5.xml"/><Relationship Id="rId1" Type="http://schemas.openxmlformats.org/officeDocument/2006/relationships/slideLayout" Target="../slideLayouts/slideLayout34.xml"/><Relationship Id="rId4" Type="http://schemas.openxmlformats.org/officeDocument/2006/relationships/hyperlink" Target="PV%20SCP%20PNIDDLE.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3" Type="http://schemas.openxmlformats.org/officeDocument/2006/relationships/hyperlink" Target="PV%20sous%20Comit&#233;%20PNIDDLE%206%20f&#233;vrier%202014.docx" TargetMode="External"/><Relationship Id="rId2" Type="http://schemas.openxmlformats.org/officeDocument/2006/relationships/notesSlide" Target="../notesSlides/notesSlide7.xml"/><Relationship Id="rId1" Type="http://schemas.openxmlformats.org/officeDocument/2006/relationships/slideLayout" Target="../slideLayouts/slideLayout34.xml"/><Relationship Id="rId4" Type="http://schemas.openxmlformats.org/officeDocument/2006/relationships/hyperlink" Target="PV%20SCP%20PNIDDLE.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34000" r="-34000"/>
          </a:stretch>
        </a:blipFill>
        <a:effectLst/>
      </p:bgPr>
    </p:bg>
    <p:spTree>
      <p:nvGrpSpPr>
        <p:cNvPr id="1" name=""/>
        <p:cNvGrpSpPr/>
        <p:nvPr/>
      </p:nvGrpSpPr>
      <p:grpSpPr>
        <a:xfrm>
          <a:off x="0" y="0"/>
          <a:ext cx="0" cy="0"/>
          <a:chOff x="0" y="0"/>
          <a:chExt cx="0" cy="0"/>
        </a:xfrm>
      </p:grpSpPr>
      <p:sp>
        <p:nvSpPr>
          <p:cNvPr id="13" name="Rectangle 12"/>
          <p:cNvSpPr/>
          <p:nvPr/>
        </p:nvSpPr>
        <p:spPr>
          <a:xfrm>
            <a:off x="3203810" y="116540"/>
            <a:ext cx="2539478" cy="461665"/>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ar-SA" sz="2400" b="1" spc="50" dirty="0">
                <a:ln w="11430"/>
                <a:solidFill>
                  <a:srgbClr val="00B050"/>
                </a:solidFill>
                <a:effectLst>
                  <a:outerShdw blurRad="76200" dist="50800" dir="5400000" algn="tl" rotWithShape="0">
                    <a:srgbClr val="000000">
                      <a:alpha val="65000"/>
                    </a:srgbClr>
                  </a:outerShdw>
                </a:effectLst>
                <a:latin typeface="Gill Sans MT"/>
                <a:cs typeface="+mn-cs"/>
              </a:rPr>
              <a:t>بسم الله الرحمن الرحيم</a:t>
            </a:r>
            <a:endParaRPr lang="fr-FR" sz="2400" b="1" spc="50" dirty="0">
              <a:ln w="11430"/>
              <a:solidFill>
                <a:srgbClr val="00B050"/>
              </a:solidFill>
              <a:effectLst>
                <a:outerShdw blurRad="76200" dist="50800" dir="5400000" algn="tl" rotWithShape="0">
                  <a:srgbClr val="000000">
                    <a:alpha val="65000"/>
                  </a:srgbClr>
                </a:outerShdw>
              </a:effectLst>
              <a:latin typeface="Gill Sans MT"/>
            </a:endParaRPr>
          </a:p>
        </p:txBody>
      </p:sp>
      <p:sp>
        <p:nvSpPr>
          <p:cNvPr id="14" name="Rectangle 13"/>
          <p:cNvSpPr/>
          <p:nvPr/>
        </p:nvSpPr>
        <p:spPr>
          <a:xfrm>
            <a:off x="1835620" y="568309"/>
            <a:ext cx="5214937" cy="646113"/>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fontAlgn="auto">
              <a:spcBef>
                <a:spcPts val="0"/>
              </a:spcBef>
              <a:spcAft>
                <a:spcPts val="0"/>
              </a:spcAft>
              <a:defRPr/>
            </a:pPr>
            <a:r>
              <a:rPr lang="fr-FR" b="1" dirty="0">
                <a:ln w="11430"/>
                <a:solidFill>
                  <a:srgbClr val="00B050"/>
                </a:solidFill>
                <a:effectLst>
                  <a:outerShdw blurRad="50800" dist="39000" dir="5460000" algn="tl">
                    <a:srgbClr val="000000">
                      <a:alpha val="38000"/>
                    </a:srgbClr>
                  </a:outerShdw>
                </a:effectLst>
                <a:latin typeface="Gill Sans MT"/>
              </a:rPr>
              <a:t>République Islamique de Mauritanie</a:t>
            </a:r>
            <a:endParaRPr lang="ar-DZ" b="1" dirty="0">
              <a:ln w="11430"/>
              <a:solidFill>
                <a:srgbClr val="00B050"/>
              </a:solidFill>
              <a:effectLst>
                <a:outerShdw blurRad="50800" dist="39000" dir="5460000" algn="tl">
                  <a:srgbClr val="000000">
                    <a:alpha val="38000"/>
                  </a:srgbClr>
                </a:outerShdw>
              </a:effectLst>
              <a:latin typeface="Gill Sans MT"/>
              <a:cs typeface="+mn-cs"/>
            </a:endParaRPr>
          </a:p>
          <a:p>
            <a:pPr algn="ctr" rtl="1" fontAlgn="auto">
              <a:spcBef>
                <a:spcPts val="0"/>
              </a:spcBef>
              <a:spcAft>
                <a:spcPts val="0"/>
              </a:spcAft>
              <a:defRPr/>
            </a:pPr>
            <a:r>
              <a:rPr lang="fr-FR" b="1" dirty="0">
                <a:ln w="11430"/>
                <a:solidFill>
                  <a:srgbClr val="00B050"/>
                </a:solidFill>
                <a:effectLst>
                  <a:outerShdw blurRad="50800" dist="39000" dir="5460000" algn="tl">
                    <a:srgbClr val="000000">
                      <a:alpha val="38000"/>
                    </a:srgbClr>
                  </a:outerShdw>
                </a:effectLst>
                <a:latin typeface="Gill Sans MT"/>
              </a:rPr>
              <a:t>Justice</a:t>
            </a:r>
            <a:r>
              <a:rPr lang="ar-DZ" b="1" dirty="0">
                <a:ln w="11430"/>
                <a:solidFill>
                  <a:srgbClr val="00B050"/>
                </a:solidFill>
                <a:effectLst>
                  <a:outerShdw blurRad="50800" dist="39000" dir="5460000" algn="tl">
                    <a:srgbClr val="000000">
                      <a:alpha val="38000"/>
                    </a:srgbClr>
                  </a:outerShdw>
                </a:effectLst>
                <a:latin typeface="Gill Sans MT"/>
                <a:cs typeface="+mn-cs"/>
              </a:rPr>
              <a:t> – </a:t>
            </a:r>
            <a:r>
              <a:rPr lang="fr-FR" b="1" dirty="0">
                <a:ln w="11430"/>
                <a:solidFill>
                  <a:srgbClr val="00B050"/>
                </a:solidFill>
                <a:effectLst>
                  <a:outerShdw blurRad="50800" dist="39000" dir="5460000" algn="tl">
                    <a:srgbClr val="000000">
                      <a:alpha val="38000"/>
                    </a:srgbClr>
                  </a:outerShdw>
                </a:effectLst>
                <a:latin typeface="Gill Sans MT"/>
              </a:rPr>
              <a:t>Fraternité</a:t>
            </a:r>
            <a:r>
              <a:rPr lang="ar-DZ" b="1" dirty="0">
                <a:ln w="11430"/>
                <a:solidFill>
                  <a:srgbClr val="00B050"/>
                </a:solidFill>
                <a:effectLst>
                  <a:outerShdw blurRad="50800" dist="39000" dir="5460000" algn="tl">
                    <a:srgbClr val="000000">
                      <a:alpha val="38000"/>
                    </a:srgbClr>
                  </a:outerShdw>
                </a:effectLst>
                <a:latin typeface="Gill Sans MT"/>
                <a:cs typeface="+mn-cs"/>
              </a:rPr>
              <a:t> - </a:t>
            </a:r>
            <a:r>
              <a:rPr lang="fr-FR" b="1" dirty="0">
                <a:ln w="11430"/>
                <a:solidFill>
                  <a:srgbClr val="00B050"/>
                </a:solidFill>
                <a:effectLst>
                  <a:outerShdw blurRad="50800" dist="39000" dir="5460000" algn="tl">
                    <a:srgbClr val="000000">
                      <a:alpha val="38000"/>
                    </a:srgbClr>
                  </a:outerShdw>
                </a:effectLst>
                <a:latin typeface="Gill Sans MT"/>
              </a:rPr>
              <a:t>Honneur</a:t>
            </a:r>
          </a:p>
        </p:txBody>
      </p:sp>
      <p:sp>
        <p:nvSpPr>
          <p:cNvPr id="16" name="Rectangle 15"/>
          <p:cNvSpPr/>
          <p:nvPr/>
        </p:nvSpPr>
        <p:spPr>
          <a:xfrm>
            <a:off x="1154887" y="2276872"/>
            <a:ext cx="7849090" cy="369332"/>
          </a:xfrm>
          <a:prstGeom prst="rect">
            <a:avLst/>
          </a:prstGeom>
          <a:blipFill>
            <a:blip r:embed="rId4" cstate="print"/>
            <a:tile tx="0" ty="0" sx="100000" sy="100000" flip="none" algn="tl"/>
          </a:blipFill>
        </p:spPr>
        <p:style>
          <a:lnRef idx="0">
            <a:schemeClr val="accent4"/>
          </a:lnRef>
          <a:fillRef idx="3">
            <a:schemeClr val="accent4"/>
          </a:fillRef>
          <a:effectRef idx="3">
            <a:schemeClr val="accent4"/>
          </a:effectRef>
          <a:fontRef idx="minor">
            <a:schemeClr val="lt1"/>
          </a:fontRef>
        </p:style>
        <p:txBody>
          <a:bodyPr wrap="square">
            <a:spAutoFit/>
          </a:bodyPr>
          <a:lstStyle/>
          <a:p>
            <a:pPr algn="ctr" fontAlgn="auto">
              <a:spcBef>
                <a:spcPts val="0"/>
              </a:spcBef>
              <a:spcAft>
                <a:spcPts val="0"/>
              </a:spcAft>
              <a:defRPr/>
            </a:pPr>
            <a:r>
              <a:rPr lang="fr-FR" b="1" spc="50" dirty="0">
                <a:ln w="12700" cmpd="sng">
                  <a:solidFill>
                    <a:srgbClr val="475A8D">
                      <a:satMod val="120000"/>
                      <a:shade val="80000"/>
                    </a:srgbClr>
                  </a:solidFill>
                  <a:prstDash val="solid"/>
                </a:ln>
                <a:solidFill>
                  <a:srgbClr val="F9B201"/>
                </a:solidFill>
                <a:effectLst>
                  <a:glow rad="53100">
                    <a:srgbClr val="475A8D">
                      <a:satMod val="180000"/>
                      <a:alpha val="30000"/>
                    </a:srgbClr>
                  </a:glow>
                </a:effectLst>
                <a:latin typeface="Arial" pitchFamily="34" charset="0"/>
                <a:cs typeface="Arial" pitchFamily="34" charset="0"/>
              </a:rPr>
              <a:t>Atelier de partage du manuel de suivi évaluation </a:t>
            </a:r>
          </a:p>
        </p:txBody>
      </p:sp>
      <p:sp>
        <p:nvSpPr>
          <p:cNvPr id="8" name="Rectangle 7"/>
          <p:cNvSpPr/>
          <p:nvPr/>
        </p:nvSpPr>
        <p:spPr>
          <a:xfrm>
            <a:off x="2987824" y="3926562"/>
            <a:ext cx="4176464" cy="369332"/>
          </a:xfrm>
          <a:prstGeom prst="rect">
            <a:avLst/>
          </a:prstGeom>
          <a:blipFill>
            <a:blip r:embed="rId4" cstate="print"/>
            <a:tile tx="0" ty="0" sx="100000" sy="100000" flip="none" algn="tl"/>
          </a:blipFill>
        </p:spPr>
        <p:style>
          <a:lnRef idx="0">
            <a:schemeClr val="accent4"/>
          </a:lnRef>
          <a:fillRef idx="3">
            <a:schemeClr val="accent4"/>
          </a:fillRef>
          <a:effectRef idx="3">
            <a:schemeClr val="accent4"/>
          </a:effectRef>
          <a:fontRef idx="minor">
            <a:schemeClr val="lt1"/>
          </a:fontRef>
        </p:style>
        <p:txBody>
          <a:bodyPr wrap="square">
            <a:spAutoFit/>
          </a:bodyPr>
          <a:lstStyle/>
          <a:p>
            <a:pPr algn="ctr" fontAlgn="auto">
              <a:spcBef>
                <a:spcPts val="0"/>
              </a:spcBef>
              <a:spcAft>
                <a:spcPts val="0"/>
              </a:spcAft>
              <a:defRPr/>
            </a:pPr>
            <a:r>
              <a:rPr lang="fr-FR" b="1" spc="50" dirty="0">
                <a:ln w="12700" cmpd="sng">
                  <a:solidFill>
                    <a:srgbClr val="475A8D">
                      <a:satMod val="120000"/>
                      <a:shade val="80000"/>
                    </a:srgbClr>
                  </a:solidFill>
                  <a:prstDash val="solid"/>
                </a:ln>
                <a:solidFill>
                  <a:srgbClr val="F9B201"/>
                </a:solidFill>
                <a:effectLst>
                  <a:glow rad="53100">
                    <a:srgbClr val="475A8D">
                      <a:satMod val="180000"/>
                      <a:alpha val="30000"/>
                    </a:srgbClr>
                  </a:glow>
                </a:effectLst>
                <a:latin typeface="Arial" pitchFamily="34" charset="0"/>
                <a:cs typeface="Arial" pitchFamily="34" charset="0"/>
              </a:rPr>
              <a:t>Nouakchott, le 22 février 2022</a:t>
            </a:r>
          </a:p>
        </p:txBody>
      </p:sp>
    </p:spTree>
    <p:extLst>
      <p:ext uri="{BB962C8B-B14F-4D97-AF65-F5344CB8AC3E}">
        <p14:creationId xmlns:p14="http://schemas.microsoft.com/office/powerpoint/2010/main" val="1374503219"/>
      </p:ext>
    </p:extLst>
  </p:cSld>
  <p:clrMapOvr>
    <a:masterClrMapping/>
  </p:clrMapOvr>
  <p:transition>
    <p:comb/>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10</a:t>
            </a:fld>
            <a:endParaRPr lang="fr-FR" sz="1200" b="1" dirty="0">
              <a:solidFill>
                <a:srgbClr val="E7DEC9">
                  <a:shade val="50000"/>
                  <a:satMod val="200000"/>
                </a:srgbClr>
              </a:solidFill>
            </a:endParaRPr>
          </a:p>
        </p:txBody>
      </p:sp>
      <p:sp>
        <p:nvSpPr>
          <p:cNvPr id="29697"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fr-FR" sz="1800" b="0" i="0" u="none" strike="noStrike" cap="none" normalizeH="0" baseline="0" dirty="0">
                <a:ln>
                  <a:noFill/>
                </a:ln>
                <a:solidFill>
                  <a:schemeClr val="tx1"/>
                </a:solidFill>
                <a:effectLst/>
                <a:latin typeface="Arial" pitchFamily="34" charset="0"/>
                <a:cs typeface="Arial" pitchFamily="34" charset="0"/>
              </a:rPr>
            </a:b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0" y="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dirty="0"/>
          </a:p>
        </p:txBody>
      </p:sp>
      <p:sp>
        <p:nvSpPr>
          <p:cNvPr id="11" name="ZoneTexte 10"/>
          <p:cNvSpPr txBox="1"/>
          <p:nvPr/>
        </p:nvSpPr>
        <p:spPr>
          <a:xfrm>
            <a:off x="1043608" y="228981"/>
            <a:ext cx="7344910" cy="369332"/>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b="1" dirty="0">
                <a:solidFill>
                  <a:srgbClr val="0C3FE4"/>
                </a:solidFill>
                <a:latin typeface="Arial" pitchFamily="34" charset="0"/>
                <a:ea typeface="Batang" pitchFamily="18" charset="-127"/>
                <a:cs typeface="Arial" pitchFamily="34" charset="0"/>
              </a:rPr>
              <a:t>Indicateurs de résultats intermédiaires par composante(suite)</a:t>
            </a:r>
            <a:endParaRPr lang="ar-SA" sz="1400" dirty="0">
              <a:solidFill>
                <a:srgbClr val="0C3FE4"/>
              </a:solidFill>
              <a:latin typeface="Arial" pitchFamily="34" charset="0"/>
              <a:ea typeface="Batang" pitchFamily="18" charset="-127"/>
              <a:cs typeface="Arial" pitchFamily="34" charset="0"/>
            </a:endParaRPr>
          </a:p>
        </p:txBody>
      </p:sp>
      <p:sp>
        <p:nvSpPr>
          <p:cNvPr id="12" name="ZoneTexte 11"/>
          <p:cNvSpPr txBox="1"/>
          <p:nvPr/>
        </p:nvSpPr>
        <p:spPr>
          <a:xfrm>
            <a:off x="1043608" y="919330"/>
            <a:ext cx="7344910" cy="297704"/>
          </a:xfrm>
          <a:prstGeom prst="roundRect">
            <a:avLst>
              <a:gd name="adj" fmla="val 5021"/>
            </a:avLst>
          </a:prstGeom>
          <a:blipFill>
            <a:blip r:embed="rId3" cstate="print"/>
            <a:tile tx="0" ty="0" sx="100000" sy="100000" flip="none" algn="tl"/>
          </a:blipFill>
          <a:ln/>
        </p:spPr>
        <p:style>
          <a:lnRef idx="2">
            <a:schemeClr val="dk1"/>
          </a:lnRef>
          <a:fillRef idx="1">
            <a:schemeClr val="lt1"/>
          </a:fillRef>
          <a:effectRef idx="0">
            <a:schemeClr val="dk1"/>
          </a:effectRef>
          <a:fontRef idx="minor">
            <a:schemeClr val="dk1"/>
          </a:fontRef>
        </p:style>
        <p:txBody>
          <a:bodyPr wrap="square">
            <a:spAutoFit/>
          </a:bodyPr>
          <a:lstStyle/>
          <a:p>
            <a:pPr marL="0" lvl="1" algn="just">
              <a:lnSpc>
                <a:spcPct val="80000"/>
              </a:lnSpc>
              <a:defRPr/>
            </a:pPr>
            <a:r>
              <a:rPr lang="fr-FR" sz="1600" b="1" dirty="0">
                <a:solidFill>
                  <a:prstClr val="black"/>
                </a:solidFill>
                <a:latin typeface="Arial" panose="020B0604020202020204" pitchFamily="34" charset="0"/>
                <a:ea typeface="Batang" pitchFamily="18" charset="-127"/>
                <a:cs typeface="Arial" panose="020B0604020202020204" pitchFamily="34" charset="0"/>
              </a:rPr>
              <a:t>Composante 2 : Formation techniques et apprentissage,</a:t>
            </a:r>
            <a:endParaRPr lang="fr-FR" sz="2000" b="1" dirty="0">
              <a:solidFill>
                <a:prstClr val="black"/>
              </a:solidFill>
              <a:latin typeface="Arial Rounded MT Bold" pitchFamily="34" charset="0"/>
              <a:ea typeface="Batang" pitchFamily="18" charset="-127"/>
              <a:cs typeface="Arial"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3346886709"/>
              </p:ext>
            </p:extLst>
          </p:nvPr>
        </p:nvGraphicFramePr>
        <p:xfrm>
          <a:off x="1213116" y="1537939"/>
          <a:ext cx="6848845" cy="5310484"/>
        </p:xfrm>
        <a:graphic>
          <a:graphicData uri="http://schemas.openxmlformats.org/drawingml/2006/table">
            <a:tbl>
              <a:tblPr firstRow="1" firstCol="1" bandRow="1">
                <a:tableStyleId>{5C22544A-7EE6-4342-B048-85BDC9FD1C3A}</a:tableStyleId>
              </a:tblPr>
              <a:tblGrid>
                <a:gridCol w="1990732">
                  <a:extLst>
                    <a:ext uri="{9D8B030D-6E8A-4147-A177-3AD203B41FA5}">
                      <a16:colId xmlns:a16="http://schemas.microsoft.com/office/drawing/2014/main" val="275343304"/>
                    </a:ext>
                  </a:extLst>
                </a:gridCol>
                <a:gridCol w="471587">
                  <a:extLst>
                    <a:ext uri="{9D8B030D-6E8A-4147-A177-3AD203B41FA5}">
                      <a16:colId xmlns:a16="http://schemas.microsoft.com/office/drawing/2014/main" val="2325109315"/>
                    </a:ext>
                  </a:extLst>
                </a:gridCol>
                <a:gridCol w="868387">
                  <a:extLst>
                    <a:ext uri="{9D8B030D-6E8A-4147-A177-3AD203B41FA5}">
                      <a16:colId xmlns:a16="http://schemas.microsoft.com/office/drawing/2014/main" val="1710760816"/>
                    </a:ext>
                  </a:extLst>
                </a:gridCol>
                <a:gridCol w="868387">
                  <a:extLst>
                    <a:ext uri="{9D8B030D-6E8A-4147-A177-3AD203B41FA5}">
                      <a16:colId xmlns:a16="http://schemas.microsoft.com/office/drawing/2014/main" val="2780740480"/>
                    </a:ext>
                  </a:extLst>
                </a:gridCol>
                <a:gridCol w="868387">
                  <a:extLst>
                    <a:ext uri="{9D8B030D-6E8A-4147-A177-3AD203B41FA5}">
                      <a16:colId xmlns:a16="http://schemas.microsoft.com/office/drawing/2014/main" val="3981501015"/>
                    </a:ext>
                  </a:extLst>
                </a:gridCol>
                <a:gridCol w="868387">
                  <a:extLst>
                    <a:ext uri="{9D8B030D-6E8A-4147-A177-3AD203B41FA5}">
                      <a16:colId xmlns:a16="http://schemas.microsoft.com/office/drawing/2014/main" val="1221196145"/>
                    </a:ext>
                  </a:extLst>
                </a:gridCol>
                <a:gridCol w="912978">
                  <a:extLst>
                    <a:ext uri="{9D8B030D-6E8A-4147-A177-3AD203B41FA5}">
                      <a16:colId xmlns:a16="http://schemas.microsoft.com/office/drawing/2014/main" val="430204330"/>
                    </a:ext>
                  </a:extLst>
                </a:gridCol>
              </a:tblGrid>
              <a:tr h="179276">
                <a:tc rowSpan="2">
                  <a:txBody>
                    <a:bodyPr/>
                    <a:lstStyle/>
                    <a:p>
                      <a:pPr algn="ctr">
                        <a:lnSpc>
                          <a:spcPct val="107000"/>
                        </a:lnSpc>
                        <a:spcAft>
                          <a:spcPts val="0"/>
                        </a:spcAft>
                      </a:pPr>
                      <a:r>
                        <a:rPr lang="fr-FR" sz="1100" dirty="0">
                          <a:effectLst/>
                        </a:rPr>
                        <a:t>Nom de l’indicateur</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gn="ctr">
                        <a:lnSpc>
                          <a:spcPct val="107000"/>
                        </a:lnSpc>
                        <a:spcAft>
                          <a:spcPts val="0"/>
                        </a:spcAft>
                      </a:pPr>
                      <a:r>
                        <a:rPr lang="fr-FR" sz="1100" dirty="0">
                          <a:effectLst/>
                        </a:rPr>
                        <a:t>Base de référence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4">
                  <a:txBody>
                    <a:bodyPr/>
                    <a:lstStyle/>
                    <a:p>
                      <a:pPr algn="ctr">
                        <a:lnSpc>
                          <a:spcPct val="107000"/>
                        </a:lnSpc>
                        <a:spcAft>
                          <a:spcPts val="0"/>
                        </a:spcAft>
                      </a:pPr>
                      <a:r>
                        <a:rPr lang="fr-FR" sz="1100" dirty="0">
                          <a:effectLst/>
                        </a:rPr>
                        <a:t>Objectifs intermédiaires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rowSpan="2">
                  <a:txBody>
                    <a:bodyPr/>
                    <a:lstStyle/>
                    <a:p>
                      <a:pPr algn="ctr">
                        <a:lnSpc>
                          <a:spcPct val="107000"/>
                        </a:lnSpc>
                        <a:spcAft>
                          <a:spcPts val="0"/>
                        </a:spcAft>
                      </a:pPr>
                      <a:r>
                        <a:rPr lang="fr-FR" sz="1100" dirty="0">
                          <a:effectLst/>
                        </a:rPr>
                        <a:t>Objectif Final</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53339152"/>
                  </a:ext>
                </a:extLst>
              </a:tr>
              <a:tr h="185154">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1100" dirty="0">
                          <a:effectLst/>
                        </a:rPr>
                        <a:t>1</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2</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3</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4</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fr-FR"/>
                    </a:p>
                  </a:txBody>
                  <a:tcPr/>
                </a:tc>
                <a:extLst>
                  <a:ext uri="{0D108BD9-81ED-4DB2-BD59-A6C34878D82A}">
                    <a16:rowId xmlns:a16="http://schemas.microsoft.com/office/drawing/2014/main" val="1328420559"/>
                  </a:ext>
                </a:extLst>
              </a:tr>
              <a:tr h="916791">
                <a:tc>
                  <a:txBody>
                    <a:bodyPr/>
                    <a:lstStyle/>
                    <a:p>
                      <a:pPr algn="just">
                        <a:lnSpc>
                          <a:spcPct val="107000"/>
                        </a:lnSpc>
                        <a:spcAft>
                          <a:spcPts val="0"/>
                        </a:spcAft>
                      </a:pPr>
                      <a:r>
                        <a:rPr lang="fr-FR" sz="1100" dirty="0">
                          <a:effectLst/>
                        </a:rPr>
                        <a:t>Jeunes ayant reçu une formation technique - en général (Nombre)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2000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5.000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fr-FR" sz="1100" dirty="0">
                        <a:effectLst/>
                      </a:endParaRPr>
                    </a:p>
                    <a:p>
                      <a:pPr algn="ctr">
                        <a:lnSpc>
                          <a:spcPct val="107000"/>
                        </a:lnSpc>
                        <a:spcAft>
                          <a:spcPts val="0"/>
                        </a:spcAft>
                      </a:pPr>
                      <a:r>
                        <a:rPr lang="fr-FR" sz="1100" dirty="0">
                          <a:effectLst/>
                        </a:rPr>
                        <a:t>10000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11.350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37304553"/>
                  </a:ext>
                </a:extLst>
              </a:tr>
              <a:tr h="916791">
                <a:tc>
                  <a:txBody>
                    <a:bodyPr/>
                    <a:lstStyle/>
                    <a:p>
                      <a:pPr algn="just">
                        <a:lnSpc>
                          <a:spcPct val="107000"/>
                        </a:lnSpc>
                        <a:spcAft>
                          <a:spcPts val="0"/>
                        </a:spcAft>
                      </a:pPr>
                      <a:r>
                        <a:rPr lang="fr-FR" sz="1100" dirty="0">
                          <a:effectLst/>
                        </a:rPr>
                        <a:t>Jeunes ayant reçu une formation technique - femmes (Nombre)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marL="0" marR="0" indent="0" algn="ctr" defTabSz="914400" rtl="1" eaLnBrk="1" fontAlgn="auto" latinLnBrk="0" hangingPunct="1">
                        <a:lnSpc>
                          <a:spcPct val="107000"/>
                        </a:lnSpc>
                        <a:spcBef>
                          <a:spcPts val="0"/>
                        </a:spcBef>
                        <a:spcAft>
                          <a:spcPts val="0"/>
                        </a:spcAft>
                        <a:buClrTx/>
                        <a:buSzTx/>
                        <a:buFontTx/>
                        <a:buNone/>
                        <a:tabLst/>
                        <a:defRPr/>
                      </a:pPr>
                      <a:r>
                        <a:rPr lang="fr-FR" sz="1100" dirty="0">
                          <a:effectLst/>
                        </a:rPr>
                        <a:t>1000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3000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4000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4.540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54963819"/>
                  </a:ext>
                </a:extLst>
              </a:tr>
              <a:tr h="1101945">
                <a:tc>
                  <a:txBody>
                    <a:bodyPr/>
                    <a:lstStyle/>
                    <a:p>
                      <a:pPr algn="just">
                        <a:lnSpc>
                          <a:spcPct val="107000"/>
                        </a:lnSpc>
                        <a:spcAft>
                          <a:spcPts val="0"/>
                        </a:spcAft>
                      </a:pPr>
                      <a:r>
                        <a:rPr lang="fr-FR" sz="1100" dirty="0">
                          <a:effectLst/>
                        </a:rPr>
                        <a:t>Jeunes bénéficiant d'une formation technique ou d'un stage et ayant réussi à trouver un emploi - en général (nombre)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550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1100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100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1750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74433661"/>
                  </a:ext>
                </a:extLst>
              </a:tr>
              <a:tr h="1657407">
                <a:tc>
                  <a:txBody>
                    <a:bodyPr/>
                    <a:lstStyle/>
                    <a:p>
                      <a:pPr algn="just">
                        <a:lnSpc>
                          <a:spcPct val="107000"/>
                        </a:lnSpc>
                        <a:spcAft>
                          <a:spcPts val="0"/>
                        </a:spcAft>
                      </a:pPr>
                      <a:r>
                        <a:rPr lang="fr-FR" sz="1100" dirty="0">
                          <a:effectLst/>
                        </a:rPr>
                        <a:t>Jeunes bénéficiant d'une formation technique ou d'un stage et ayant réussi à trouver un emploi - femmes (Nombre)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175</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340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35</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550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54825751"/>
                  </a:ext>
                </a:extLst>
              </a:tr>
            </a:tbl>
          </a:graphicData>
        </a:graphic>
      </p:graphicFrame>
    </p:spTree>
    <p:extLst>
      <p:ext uri="{BB962C8B-B14F-4D97-AF65-F5344CB8AC3E}">
        <p14:creationId xmlns:p14="http://schemas.microsoft.com/office/powerpoint/2010/main" val="341797871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anim calcmode="lin" valueType="num">
                                      <p:cBhvr additive="base">
                                        <p:cTn id="7" dur="500" fill="hold"/>
                                        <p:tgtEl>
                                          <p:spTgt spid="1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1">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 calcmode="lin" valueType="num">
                                      <p:cBhvr additive="base">
                                        <p:cTn id="1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8" presetClass="entr" presetSubtype="6"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strips(downRight)">
                                      <p:cBhvr>
                                        <p:cTn id="1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11</a:t>
            </a:fld>
            <a:endParaRPr lang="fr-FR" sz="1200" b="1" dirty="0">
              <a:solidFill>
                <a:srgbClr val="E7DEC9">
                  <a:shade val="50000"/>
                  <a:satMod val="200000"/>
                </a:srgbClr>
              </a:solidFill>
            </a:endParaRPr>
          </a:p>
        </p:txBody>
      </p:sp>
      <p:sp>
        <p:nvSpPr>
          <p:cNvPr id="29697"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fr-FR" sz="1800" b="0" i="0" u="none" strike="noStrike" cap="none" normalizeH="0" baseline="0" dirty="0">
                <a:ln>
                  <a:noFill/>
                </a:ln>
                <a:solidFill>
                  <a:schemeClr val="tx1"/>
                </a:solidFill>
                <a:effectLst/>
                <a:latin typeface="Arial" pitchFamily="34" charset="0"/>
                <a:cs typeface="Arial" pitchFamily="34" charset="0"/>
              </a:rPr>
            </a:b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0" y="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dirty="0"/>
          </a:p>
        </p:txBody>
      </p:sp>
      <p:sp>
        <p:nvSpPr>
          <p:cNvPr id="11" name="ZoneTexte 10"/>
          <p:cNvSpPr txBox="1"/>
          <p:nvPr/>
        </p:nvSpPr>
        <p:spPr>
          <a:xfrm>
            <a:off x="1043608" y="228981"/>
            <a:ext cx="7344910" cy="369332"/>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b="1" dirty="0">
                <a:solidFill>
                  <a:srgbClr val="0C3FE4"/>
                </a:solidFill>
                <a:latin typeface="Arial" pitchFamily="34" charset="0"/>
                <a:ea typeface="Batang" pitchFamily="18" charset="-127"/>
                <a:cs typeface="Arial" pitchFamily="34" charset="0"/>
              </a:rPr>
              <a:t>Indicateurs de résultats intermédiaires par composante(suite)</a:t>
            </a:r>
            <a:endParaRPr lang="ar-SA" sz="1400" dirty="0">
              <a:solidFill>
                <a:srgbClr val="0C3FE4"/>
              </a:solidFill>
              <a:latin typeface="Arial" pitchFamily="34" charset="0"/>
              <a:ea typeface="Batang" pitchFamily="18" charset="-127"/>
              <a:cs typeface="Arial" pitchFamily="34" charset="0"/>
            </a:endParaRPr>
          </a:p>
        </p:txBody>
      </p:sp>
      <p:sp>
        <p:nvSpPr>
          <p:cNvPr id="12" name="ZoneTexte 11"/>
          <p:cNvSpPr txBox="1"/>
          <p:nvPr/>
        </p:nvSpPr>
        <p:spPr>
          <a:xfrm>
            <a:off x="1043608" y="919330"/>
            <a:ext cx="7344910" cy="753761"/>
          </a:xfrm>
          <a:prstGeom prst="roundRect">
            <a:avLst>
              <a:gd name="adj" fmla="val 5021"/>
            </a:avLst>
          </a:prstGeom>
          <a:blipFill>
            <a:blip r:embed="rId3" cstate="print"/>
            <a:tile tx="0" ty="0" sx="100000" sy="100000" flip="none" algn="tl"/>
          </a:blipFill>
          <a:ln/>
        </p:spPr>
        <p:style>
          <a:lnRef idx="2">
            <a:schemeClr val="dk1"/>
          </a:lnRef>
          <a:fillRef idx="1">
            <a:schemeClr val="lt1"/>
          </a:fillRef>
          <a:effectRef idx="0">
            <a:schemeClr val="dk1"/>
          </a:effectRef>
          <a:fontRef idx="minor">
            <a:schemeClr val="dk1"/>
          </a:fontRef>
        </p:style>
        <p:txBody>
          <a:bodyPr wrap="square">
            <a:spAutoFit/>
          </a:bodyPr>
          <a:lstStyle/>
          <a:p>
            <a:pPr marL="0" lvl="1" algn="ctr">
              <a:lnSpc>
                <a:spcPct val="80000"/>
              </a:lnSpc>
              <a:defRPr/>
            </a:pPr>
            <a:r>
              <a:rPr lang="fr-FR" sz="1600" b="1" dirty="0">
                <a:solidFill>
                  <a:prstClr val="black"/>
                </a:solidFill>
                <a:latin typeface="Arial" panose="020B0604020202020204" pitchFamily="34" charset="0"/>
                <a:ea typeface="Batang" pitchFamily="18" charset="-127"/>
                <a:cs typeface="Arial" panose="020B0604020202020204" pitchFamily="34" charset="0"/>
              </a:rPr>
              <a:t>Composante 3 : </a:t>
            </a:r>
            <a:r>
              <a:rPr lang="fr-FR" dirty="0"/>
              <a:t>Encourager le micro-entreprenariat pour les activités génératrices de revenus </a:t>
            </a:r>
          </a:p>
          <a:p>
            <a:pPr marL="0" lvl="1" algn="just">
              <a:lnSpc>
                <a:spcPct val="80000"/>
              </a:lnSpc>
              <a:defRPr/>
            </a:pPr>
            <a:r>
              <a:rPr lang="fr-FR" sz="1600" b="1" dirty="0">
                <a:solidFill>
                  <a:prstClr val="black"/>
                </a:solidFill>
                <a:latin typeface="Arial" panose="020B0604020202020204" pitchFamily="34" charset="0"/>
                <a:ea typeface="Batang" pitchFamily="18" charset="-127"/>
                <a:cs typeface="Arial" panose="020B0604020202020204" pitchFamily="34" charset="0"/>
              </a:rPr>
              <a:t>,</a:t>
            </a:r>
            <a:endParaRPr lang="fr-FR" sz="2000" b="1" dirty="0">
              <a:solidFill>
                <a:prstClr val="black"/>
              </a:solidFill>
              <a:latin typeface="Arial Rounded MT Bold" pitchFamily="34" charset="0"/>
              <a:ea typeface="Batang" pitchFamily="18" charset="-127"/>
              <a:cs typeface="Arial"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4125713475"/>
              </p:ext>
            </p:extLst>
          </p:nvPr>
        </p:nvGraphicFramePr>
        <p:xfrm>
          <a:off x="1213114" y="2204864"/>
          <a:ext cx="6599243" cy="3312368"/>
        </p:xfrm>
        <a:graphic>
          <a:graphicData uri="http://schemas.openxmlformats.org/drawingml/2006/table">
            <a:tbl>
              <a:tblPr firstRow="1" firstCol="1" bandRow="1">
                <a:tableStyleId>{5C22544A-7EE6-4342-B048-85BDC9FD1C3A}</a:tableStyleId>
              </a:tblPr>
              <a:tblGrid>
                <a:gridCol w="1792196">
                  <a:extLst>
                    <a:ext uri="{9D8B030D-6E8A-4147-A177-3AD203B41FA5}">
                      <a16:colId xmlns:a16="http://schemas.microsoft.com/office/drawing/2014/main" val="639800155"/>
                    </a:ext>
                  </a:extLst>
                </a:gridCol>
                <a:gridCol w="553977">
                  <a:extLst>
                    <a:ext uri="{9D8B030D-6E8A-4147-A177-3AD203B41FA5}">
                      <a16:colId xmlns:a16="http://schemas.microsoft.com/office/drawing/2014/main" val="688831947"/>
                    </a:ext>
                  </a:extLst>
                </a:gridCol>
                <a:gridCol w="744082">
                  <a:extLst>
                    <a:ext uri="{9D8B030D-6E8A-4147-A177-3AD203B41FA5}">
                      <a16:colId xmlns:a16="http://schemas.microsoft.com/office/drawing/2014/main" val="130218181"/>
                    </a:ext>
                  </a:extLst>
                </a:gridCol>
                <a:gridCol w="877247">
                  <a:extLst>
                    <a:ext uri="{9D8B030D-6E8A-4147-A177-3AD203B41FA5}">
                      <a16:colId xmlns:a16="http://schemas.microsoft.com/office/drawing/2014/main" val="3484120090"/>
                    </a:ext>
                  </a:extLst>
                </a:gridCol>
                <a:gridCol w="877247">
                  <a:extLst>
                    <a:ext uri="{9D8B030D-6E8A-4147-A177-3AD203B41FA5}">
                      <a16:colId xmlns:a16="http://schemas.microsoft.com/office/drawing/2014/main" val="1815274005"/>
                    </a:ext>
                  </a:extLst>
                </a:gridCol>
                <a:gridCol w="877247">
                  <a:extLst>
                    <a:ext uri="{9D8B030D-6E8A-4147-A177-3AD203B41FA5}">
                      <a16:colId xmlns:a16="http://schemas.microsoft.com/office/drawing/2014/main" val="1375603695"/>
                    </a:ext>
                  </a:extLst>
                </a:gridCol>
                <a:gridCol w="877247">
                  <a:extLst>
                    <a:ext uri="{9D8B030D-6E8A-4147-A177-3AD203B41FA5}">
                      <a16:colId xmlns:a16="http://schemas.microsoft.com/office/drawing/2014/main" val="203043657"/>
                    </a:ext>
                  </a:extLst>
                </a:gridCol>
              </a:tblGrid>
              <a:tr h="220825">
                <a:tc rowSpan="2">
                  <a:txBody>
                    <a:bodyPr/>
                    <a:lstStyle/>
                    <a:p>
                      <a:pPr algn="ctr">
                        <a:lnSpc>
                          <a:spcPct val="107000"/>
                        </a:lnSpc>
                        <a:spcAft>
                          <a:spcPts val="0"/>
                        </a:spcAft>
                      </a:pPr>
                      <a:r>
                        <a:rPr lang="fr-FR" sz="1100" dirty="0">
                          <a:effectLst/>
                        </a:rPr>
                        <a:t>Nom de l’indicateur</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gn="ctr">
                        <a:lnSpc>
                          <a:spcPct val="107000"/>
                        </a:lnSpc>
                        <a:spcAft>
                          <a:spcPts val="0"/>
                        </a:spcAft>
                      </a:pPr>
                      <a:r>
                        <a:rPr lang="fr-FR" sz="1100" dirty="0">
                          <a:effectLst/>
                        </a:rPr>
                        <a:t>Base de référence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4">
                  <a:txBody>
                    <a:bodyPr/>
                    <a:lstStyle/>
                    <a:p>
                      <a:pPr algn="ctr">
                        <a:lnSpc>
                          <a:spcPct val="107000"/>
                        </a:lnSpc>
                        <a:spcAft>
                          <a:spcPts val="0"/>
                        </a:spcAft>
                      </a:pPr>
                      <a:r>
                        <a:rPr lang="fr-FR" sz="1100" dirty="0">
                          <a:effectLst/>
                        </a:rPr>
                        <a:t>Objectifs intermédiaires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rowSpan="2">
                  <a:txBody>
                    <a:bodyPr/>
                    <a:lstStyle/>
                    <a:p>
                      <a:pPr algn="ctr">
                        <a:lnSpc>
                          <a:spcPct val="107000"/>
                        </a:lnSpc>
                        <a:spcAft>
                          <a:spcPts val="0"/>
                        </a:spcAft>
                      </a:pPr>
                      <a:r>
                        <a:rPr lang="fr-FR" sz="1100" dirty="0">
                          <a:effectLst/>
                        </a:rPr>
                        <a:t>Objectif Final</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91514798"/>
                  </a:ext>
                </a:extLst>
              </a:tr>
              <a:tr h="662473">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1100" dirty="0">
                          <a:effectLst/>
                        </a:rPr>
                        <a:t>1</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2</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3</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4</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fr-FR"/>
                    </a:p>
                  </a:txBody>
                  <a:tcPr/>
                </a:tc>
                <a:extLst>
                  <a:ext uri="{0D108BD9-81ED-4DB2-BD59-A6C34878D82A}">
                    <a16:rowId xmlns:a16="http://schemas.microsoft.com/office/drawing/2014/main" val="1057797458"/>
                  </a:ext>
                </a:extLst>
              </a:tr>
              <a:tr h="1324947">
                <a:tc>
                  <a:txBody>
                    <a:bodyPr/>
                    <a:lstStyle/>
                    <a:p>
                      <a:pPr algn="just">
                        <a:lnSpc>
                          <a:spcPct val="107000"/>
                        </a:lnSpc>
                        <a:spcAft>
                          <a:spcPts val="0"/>
                        </a:spcAft>
                      </a:pPr>
                      <a:r>
                        <a:rPr lang="fr-FR" sz="1100" dirty="0">
                          <a:effectLst/>
                        </a:rPr>
                        <a:t>Jeunes ayant bénéficié d'un soutien à la création de </a:t>
                      </a:r>
                      <a:r>
                        <a:rPr lang="fr-FR" sz="1100" dirty="0" err="1">
                          <a:effectLst/>
                        </a:rPr>
                        <a:t>micro-entreprise</a:t>
                      </a:r>
                      <a:r>
                        <a:rPr lang="fr-FR" sz="1100" dirty="0">
                          <a:effectLst/>
                        </a:rPr>
                        <a:t> - globalement (Nombre)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a:effectLst/>
                        </a:rPr>
                        <a:t> </a:t>
                      </a:r>
                    </a:p>
                    <a:p>
                      <a:pPr algn="ctr">
                        <a:lnSpc>
                          <a:spcPct val="107000"/>
                        </a:lnSpc>
                        <a:spcAft>
                          <a:spcPts val="0"/>
                        </a:spcAft>
                      </a:pPr>
                      <a:r>
                        <a:rPr lang="fr-FR" sz="1100">
                          <a:effectLst/>
                        </a:rPr>
                        <a:t>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500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4.500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8 500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13.500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17.070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42726020"/>
                  </a:ext>
                </a:extLst>
              </a:tr>
              <a:tr h="1104123">
                <a:tc>
                  <a:txBody>
                    <a:bodyPr/>
                    <a:lstStyle/>
                    <a:p>
                      <a:pPr algn="just">
                        <a:lnSpc>
                          <a:spcPct val="107000"/>
                        </a:lnSpc>
                        <a:spcAft>
                          <a:spcPts val="0"/>
                        </a:spcAft>
                      </a:pPr>
                      <a:r>
                        <a:rPr lang="fr-FR" sz="1100">
                          <a:effectLst/>
                        </a:rPr>
                        <a:t>Jeunes ayant bénéficié d'un soutien à la création de microentreprises - femmes (Nombre)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a:effectLst/>
                        </a:rPr>
                        <a:t> </a:t>
                      </a:r>
                    </a:p>
                    <a:p>
                      <a:pPr algn="ctr">
                        <a:lnSpc>
                          <a:spcPct val="107000"/>
                        </a:lnSpc>
                        <a:spcAft>
                          <a:spcPts val="0"/>
                        </a:spcAft>
                      </a:pPr>
                      <a:r>
                        <a:rPr lang="fr-FR" sz="1100">
                          <a:effectLst/>
                        </a:rPr>
                        <a:t>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200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1800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3.400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5000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 </a:t>
                      </a:r>
                    </a:p>
                    <a:p>
                      <a:pPr algn="ctr">
                        <a:lnSpc>
                          <a:spcPct val="107000"/>
                        </a:lnSpc>
                        <a:spcAft>
                          <a:spcPts val="0"/>
                        </a:spcAft>
                      </a:pPr>
                      <a:r>
                        <a:rPr lang="fr-FR" sz="1100" dirty="0">
                          <a:effectLst/>
                        </a:rPr>
                        <a:t>6.830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12307284"/>
                  </a:ext>
                </a:extLst>
              </a:tr>
            </a:tbl>
          </a:graphicData>
        </a:graphic>
      </p:graphicFrame>
    </p:spTree>
    <p:extLst>
      <p:ext uri="{BB962C8B-B14F-4D97-AF65-F5344CB8AC3E}">
        <p14:creationId xmlns:p14="http://schemas.microsoft.com/office/powerpoint/2010/main" val="236775287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anim calcmode="lin" valueType="num">
                                      <p:cBhvr additive="base">
                                        <p:cTn id="7" dur="500" fill="hold"/>
                                        <p:tgtEl>
                                          <p:spTgt spid="1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1">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 calcmode="lin" valueType="num">
                                      <p:cBhvr additive="base">
                                        <p:cTn id="1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8" presetClass="entr" presetSubtype="6"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strips(downRight)">
                                      <p:cBhvr>
                                        <p:cTn id="1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3" action="ppaction://hlinkfile"/>
          </p:cNvPr>
          <p:cNvSpPr/>
          <p:nvPr/>
        </p:nvSpPr>
        <p:spPr>
          <a:xfrm>
            <a:off x="1002044" y="1568033"/>
            <a:ext cx="7777080" cy="830997"/>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algn="just"/>
            <a:r>
              <a:rPr lang="fr-FR" sz="1600" dirty="0">
                <a:solidFill>
                  <a:schemeClr val="tx1"/>
                </a:solidFill>
                <a:latin typeface="Arial" pitchFamily="34" charset="0"/>
                <a:cs typeface="Arial" pitchFamily="34" charset="0"/>
              </a:rPr>
              <a:t>Personnes âgées de 15 à 24 ans qui ont atteint comme niveau maximum l’éducation secondaire (sans le baccalauréat) et qui sont soit au chômage, soit inactives, soit travaillant dans des conditions précaires.</a:t>
            </a:r>
            <a:endParaRPr lang="fr-FR" sz="2000" b="1" dirty="0">
              <a:solidFill>
                <a:srgbClr val="00B050"/>
              </a:solidFill>
              <a:latin typeface="Arial" pitchFamily="34" charset="0"/>
              <a:ea typeface="Batang" pitchFamily="18" charset="-127"/>
              <a:cs typeface="Arial" pitchFamily="34" charset="0"/>
            </a:endParaRPr>
          </a:p>
        </p:txBody>
      </p:sp>
      <p:sp>
        <p:nvSpPr>
          <p:cNvPr id="4" name="Rectangle 3"/>
          <p:cNvSpPr/>
          <p:nvPr/>
        </p:nvSpPr>
        <p:spPr>
          <a:xfrm>
            <a:off x="1103009" y="342504"/>
            <a:ext cx="7986277" cy="369332"/>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r>
              <a:rPr lang="it-IT" b="1" dirty="0">
                <a:solidFill>
                  <a:srgbClr val="0C3FE4"/>
                </a:solidFill>
                <a:latin typeface="Arial" pitchFamily="34" charset="0"/>
                <a:ea typeface="Batang" pitchFamily="18" charset="-127"/>
                <a:cs typeface="Arial" pitchFamily="34" charset="0"/>
              </a:rPr>
              <a:t>Logique d’interevnetion du projet (suite)</a:t>
            </a:r>
            <a:endParaRPr lang="ar-SA" sz="1400" dirty="0">
              <a:solidFill>
                <a:srgbClr val="0C3FE4"/>
              </a:solidFill>
              <a:latin typeface="Arial" pitchFamily="34" charset="0"/>
              <a:ea typeface="Batang" pitchFamily="18" charset="-127"/>
              <a:cs typeface="Arial" pitchFamily="34" charset="0"/>
            </a:endParaRPr>
          </a:p>
        </p:txBody>
      </p:sp>
      <p:sp>
        <p:nvSpPr>
          <p:cNvPr id="11"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12</a:t>
            </a:fld>
            <a:endParaRPr lang="fr-FR" sz="1200" b="1" dirty="0">
              <a:solidFill>
                <a:srgbClr val="E7DEC9">
                  <a:shade val="50000"/>
                  <a:satMod val="200000"/>
                </a:srgbClr>
              </a:solidFill>
            </a:endParaRPr>
          </a:p>
        </p:txBody>
      </p:sp>
      <p:sp>
        <p:nvSpPr>
          <p:cNvPr id="8" name="Rectangle 7">
            <a:hlinkClick r:id="rId3" action="ppaction://hlinkfile"/>
          </p:cNvPr>
          <p:cNvSpPr/>
          <p:nvPr/>
        </p:nvSpPr>
        <p:spPr>
          <a:xfrm>
            <a:off x="1067094" y="895953"/>
            <a:ext cx="7777080" cy="400110"/>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r>
              <a:rPr lang="fr-FR" b="1" dirty="0">
                <a:solidFill>
                  <a:srgbClr val="0C3FE4"/>
                </a:solidFill>
                <a:latin typeface="Arial" pitchFamily="34" charset="0"/>
                <a:ea typeface="Batang" pitchFamily="18" charset="-127"/>
                <a:cs typeface="Arial" pitchFamily="34" charset="0"/>
              </a:rPr>
              <a:t>Bénéficiaires directs du projet</a:t>
            </a:r>
            <a:endParaRPr lang="fr-FR" sz="2000" b="1" dirty="0">
              <a:solidFill>
                <a:srgbClr val="00B050"/>
              </a:solidFill>
              <a:latin typeface="Arial" pitchFamily="34" charset="0"/>
              <a:ea typeface="Batang" pitchFamily="18" charset="-127"/>
              <a:cs typeface="Arial" pitchFamily="34" charset="0"/>
            </a:endParaRPr>
          </a:p>
        </p:txBody>
      </p:sp>
      <p:sp>
        <p:nvSpPr>
          <p:cNvPr id="10" name="Rectangle 9">
            <a:hlinkClick r:id="rId3" action="ppaction://hlinkfile"/>
          </p:cNvPr>
          <p:cNvSpPr/>
          <p:nvPr/>
        </p:nvSpPr>
        <p:spPr>
          <a:xfrm>
            <a:off x="1002044" y="2648317"/>
            <a:ext cx="7777080" cy="369332"/>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r>
              <a:rPr lang="fr-FR" b="1" dirty="0">
                <a:solidFill>
                  <a:srgbClr val="0C3FE4"/>
                </a:solidFill>
                <a:latin typeface="Arial" pitchFamily="34" charset="0"/>
                <a:ea typeface="Batang" pitchFamily="18" charset="-127"/>
                <a:cs typeface="Arial" pitchFamily="34" charset="0"/>
              </a:rPr>
              <a:t>PRINCIPAUX ACTEURS INTERVENANT DANS LE CADRE DU PROJET</a:t>
            </a:r>
          </a:p>
        </p:txBody>
      </p:sp>
      <p:sp>
        <p:nvSpPr>
          <p:cNvPr id="13" name="Rectangle 12">
            <a:hlinkClick r:id="rId3" action="ppaction://hlinkfile"/>
          </p:cNvPr>
          <p:cNvSpPr/>
          <p:nvPr/>
        </p:nvSpPr>
        <p:spPr>
          <a:xfrm>
            <a:off x="1002044" y="3248031"/>
            <a:ext cx="7777080" cy="1354217"/>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r>
              <a:rPr lang="fr-FR" sz="1600" b="1" dirty="0">
                <a:solidFill>
                  <a:schemeClr val="tx1"/>
                </a:solidFill>
                <a:latin typeface="Arial" pitchFamily="34" charset="0"/>
                <a:cs typeface="Arial" pitchFamily="34" charset="0"/>
              </a:rPr>
              <a:t>Les principaux acteurs intervenant</a:t>
            </a:r>
            <a:r>
              <a:rPr lang="fr-FR" sz="1600" dirty="0">
                <a:solidFill>
                  <a:schemeClr val="tx1"/>
                </a:solidFill>
                <a:latin typeface="Arial" pitchFamily="34" charset="0"/>
                <a:cs typeface="Arial" pitchFamily="34" charset="0"/>
              </a:rPr>
              <a:t> dans le projet seront le Ministère de l’emploi, de la Formation Professionnelle , L’Agence de Promotion de l’Emploi (TECHGHIL), , L’Institut National de Promotion de la Formation Technique et Professionnelle (INAP-FTP) et la Délégation Générale à la Solidarité et la Lutte Contre l’Exclusion « TAAZOUR ».</a:t>
            </a:r>
            <a:r>
              <a:rPr lang="fr-FR" dirty="0"/>
              <a:t> </a:t>
            </a:r>
            <a:endParaRPr lang="fr-FR" sz="1600" dirty="0">
              <a:effectLst/>
            </a:endParaRPr>
          </a:p>
        </p:txBody>
      </p:sp>
      <p:sp>
        <p:nvSpPr>
          <p:cNvPr id="14" name="Rectangle 13">
            <a:hlinkClick r:id="rId3" action="ppaction://hlinkfile"/>
          </p:cNvPr>
          <p:cNvSpPr/>
          <p:nvPr/>
        </p:nvSpPr>
        <p:spPr>
          <a:xfrm>
            <a:off x="1002044" y="4785453"/>
            <a:ext cx="7777080" cy="369332"/>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r>
              <a:rPr lang="fr-FR" b="1" dirty="0">
                <a:solidFill>
                  <a:srgbClr val="0C3FE4"/>
                </a:solidFill>
                <a:latin typeface="Arial" pitchFamily="34" charset="0"/>
                <a:ea typeface="Batang" pitchFamily="18" charset="-127"/>
                <a:cs typeface="Arial" pitchFamily="34" charset="0"/>
              </a:rPr>
              <a:t>Coût  et durée du projet</a:t>
            </a:r>
          </a:p>
        </p:txBody>
      </p:sp>
      <p:sp>
        <p:nvSpPr>
          <p:cNvPr id="15" name="Rectangle 14">
            <a:hlinkClick r:id="rId3" action="ppaction://hlinkfile"/>
          </p:cNvPr>
          <p:cNvSpPr/>
          <p:nvPr/>
        </p:nvSpPr>
        <p:spPr>
          <a:xfrm>
            <a:off x="1067094" y="5381812"/>
            <a:ext cx="7777080" cy="830997"/>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algn="just"/>
            <a:r>
              <a:rPr lang="fr-FR" sz="1600" dirty="0">
                <a:solidFill>
                  <a:schemeClr val="tx1"/>
                </a:solidFill>
                <a:latin typeface="Arial" pitchFamily="34" charset="0"/>
                <a:cs typeface="Arial" pitchFamily="34" charset="0"/>
              </a:rPr>
              <a:t>Le coût total du Projet est de  42 millions USD et sa  durée d'exécution est de 5ans et sa date de clôture est fixée au 30 Juin  2026.</a:t>
            </a:r>
          </a:p>
          <a:p>
            <a:pPr algn="just"/>
            <a:r>
              <a:rPr lang="fr-FR" sz="1600" dirty="0">
                <a:solidFill>
                  <a:schemeClr val="tx1"/>
                </a:solidFill>
                <a:latin typeface="Arial" pitchFamily="34" charset="0"/>
                <a:cs typeface="Arial" pitchFamily="34" charset="0"/>
              </a:rPr>
              <a:t>.</a:t>
            </a:r>
          </a:p>
        </p:txBody>
      </p:sp>
    </p:spTree>
    <p:extLst>
      <p:ext uri="{BB962C8B-B14F-4D97-AF65-F5344CB8AC3E}">
        <p14:creationId xmlns:p14="http://schemas.microsoft.com/office/powerpoint/2010/main" val="220914697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animEffect transition="in" filter="wipe(down)">
                                      <p:cBhvr>
                                        <p:cTn id="7" dur="500"/>
                                        <p:tgtEl>
                                          <p:spTgt spid="1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bg/>
                                          </p:spTgt>
                                        </p:tgtEl>
                                        <p:attrNameLst>
                                          <p:attrName>style.visibility</p:attrName>
                                        </p:attrNameLst>
                                      </p:cBhvr>
                                      <p:to>
                                        <p:strVal val="visible"/>
                                      </p:to>
                                    </p:set>
                                    <p:animEffect transition="in" filter="wipe(down)">
                                      <p:cBhvr>
                                        <p:cTn id="12" dur="500"/>
                                        <p:tgtEl>
                                          <p:spTgt spid="8">
                                            <p:bg/>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wipe(down)">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0">
                                            <p:bg/>
                                          </p:spTgt>
                                        </p:tgtEl>
                                        <p:attrNameLst>
                                          <p:attrName>style.visibility</p:attrName>
                                        </p:attrNameLst>
                                      </p:cBhvr>
                                      <p:to>
                                        <p:strVal val="visible"/>
                                      </p:to>
                                    </p:set>
                                    <p:animEffect transition="in" filter="wipe(down)">
                                      <p:cBhvr>
                                        <p:cTn id="20" dur="500"/>
                                        <p:tgtEl>
                                          <p:spTgt spid="10">
                                            <p:bg/>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animEffect transition="in" filter="wipe(down)">
                                      <p:cBhvr>
                                        <p:cTn id="23" dur="500"/>
                                        <p:tgtEl>
                                          <p:spTgt spid="10">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3">
                                            <p:bg/>
                                          </p:spTgt>
                                        </p:tgtEl>
                                        <p:attrNameLst>
                                          <p:attrName>style.visibility</p:attrName>
                                        </p:attrNameLst>
                                      </p:cBhvr>
                                      <p:to>
                                        <p:strVal val="visible"/>
                                      </p:to>
                                    </p:set>
                                    <p:animEffect transition="in" filter="wipe(down)">
                                      <p:cBhvr>
                                        <p:cTn id="28" dur="500"/>
                                        <p:tgtEl>
                                          <p:spTgt spid="13">
                                            <p:bg/>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4">
                                            <p:bg/>
                                          </p:spTgt>
                                        </p:tgtEl>
                                        <p:attrNameLst>
                                          <p:attrName>style.visibility</p:attrName>
                                        </p:attrNameLst>
                                      </p:cBhvr>
                                      <p:to>
                                        <p:strVal val="visible"/>
                                      </p:to>
                                    </p:set>
                                    <p:animEffect transition="in" filter="wipe(down)">
                                      <p:cBhvr>
                                        <p:cTn id="33" dur="500"/>
                                        <p:tgtEl>
                                          <p:spTgt spid="14">
                                            <p:bg/>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5">
                                            <p:bg/>
                                          </p:spTgt>
                                        </p:tgtEl>
                                        <p:attrNameLst>
                                          <p:attrName>style.visibility</p:attrName>
                                        </p:attrNameLst>
                                      </p:cBhvr>
                                      <p:to>
                                        <p:strVal val="visible"/>
                                      </p:to>
                                    </p:set>
                                    <p:animEffect transition="in" filter="wipe(down)">
                                      <p:cBhvr>
                                        <p:cTn id="38" dur="500"/>
                                        <p:tgtEl>
                                          <p:spTgt spid="15">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animBg="1"/>
      <p:bldP spid="8" grpId="0" build="allAtOnce" animBg="1"/>
      <p:bldP spid="10" grpId="0" build="allAtOnce" animBg="1"/>
      <p:bldP spid="13" grpId="0" build="allAtOnce" animBg="1"/>
      <p:bldP spid="14" grpId="0" build="allAtOnce" animBg="1"/>
      <p:bldP spid="15"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3" action="ppaction://hlinkfile"/>
          </p:cNvPr>
          <p:cNvSpPr/>
          <p:nvPr/>
        </p:nvSpPr>
        <p:spPr>
          <a:xfrm>
            <a:off x="1002044" y="1568033"/>
            <a:ext cx="7777080" cy="338554"/>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algn="just"/>
            <a:r>
              <a:rPr lang="fr-FR" sz="1600" dirty="0">
                <a:solidFill>
                  <a:schemeClr val="tx1"/>
                </a:solidFill>
                <a:latin typeface="Arial" pitchFamily="34" charset="0"/>
                <a:cs typeface="Arial" pitchFamily="34" charset="0"/>
              </a:rPr>
              <a:t>Les principaux acteurs intervenant dans le cadre du programme .</a:t>
            </a:r>
            <a:endParaRPr lang="fr-FR" sz="2000" b="1" dirty="0">
              <a:solidFill>
                <a:srgbClr val="00B050"/>
              </a:solidFill>
              <a:latin typeface="Arial" pitchFamily="34" charset="0"/>
              <a:ea typeface="Batang" pitchFamily="18" charset="-127"/>
              <a:cs typeface="Arial" pitchFamily="34" charset="0"/>
            </a:endParaRPr>
          </a:p>
        </p:txBody>
      </p:sp>
      <p:sp>
        <p:nvSpPr>
          <p:cNvPr id="4" name="Rectangle 3"/>
          <p:cNvSpPr/>
          <p:nvPr/>
        </p:nvSpPr>
        <p:spPr>
          <a:xfrm>
            <a:off x="1103009" y="342504"/>
            <a:ext cx="7986277" cy="369332"/>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r>
              <a:rPr lang="it-IT" b="1" dirty="0">
                <a:solidFill>
                  <a:srgbClr val="0C3FE4"/>
                </a:solidFill>
                <a:latin typeface="Arial" pitchFamily="34" charset="0"/>
                <a:ea typeface="Batang" pitchFamily="18" charset="-127"/>
                <a:cs typeface="Arial" pitchFamily="34" charset="0"/>
              </a:rPr>
              <a:t>Logique d’interevnetion du projet (suite)</a:t>
            </a:r>
            <a:endParaRPr lang="ar-SA" sz="1400" dirty="0">
              <a:solidFill>
                <a:srgbClr val="0C3FE4"/>
              </a:solidFill>
              <a:latin typeface="Arial" pitchFamily="34" charset="0"/>
              <a:ea typeface="Batang" pitchFamily="18" charset="-127"/>
              <a:cs typeface="Arial" pitchFamily="34" charset="0"/>
            </a:endParaRPr>
          </a:p>
        </p:txBody>
      </p:sp>
      <p:sp>
        <p:nvSpPr>
          <p:cNvPr id="11"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13</a:t>
            </a:fld>
            <a:endParaRPr lang="fr-FR" sz="1200" b="1" dirty="0">
              <a:solidFill>
                <a:srgbClr val="E7DEC9">
                  <a:shade val="50000"/>
                  <a:satMod val="200000"/>
                </a:srgbClr>
              </a:solidFill>
            </a:endParaRPr>
          </a:p>
        </p:txBody>
      </p:sp>
      <p:sp>
        <p:nvSpPr>
          <p:cNvPr id="8" name="Rectangle 7">
            <a:hlinkClick r:id="rId3" action="ppaction://hlinkfile"/>
          </p:cNvPr>
          <p:cNvSpPr/>
          <p:nvPr/>
        </p:nvSpPr>
        <p:spPr>
          <a:xfrm>
            <a:off x="1067094" y="895953"/>
            <a:ext cx="7777080" cy="369332"/>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r>
              <a:rPr lang="fr-FR" b="1" dirty="0">
                <a:solidFill>
                  <a:srgbClr val="0C3FE4"/>
                </a:solidFill>
                <a:latin typeface="Arial" pitchFamily="34" charset="0"/>
                <a:ea typeface="Batang" pitchFamily="18" charset="-127"/>
                <a:cs typeface="Arial" pitchFamily="34" charset="0"/>
              </a:rPr>
              <a:t>Cadre Institutionnel</a:t>
            </a:r>
          </a:p>
        </p:txBody>
      </p:sp>
      <p:sp>
        <p:nvSpPr>
          <p:cNvPr id="10" name="Rectangle 9">
            <a:hlinkClick r:id="rId3" action="ppaction://hlinkfile"/>
          </p:cNvPr>
          <p:cNvSpPr/>
          <p:nvPr/>
        </p:nvSpPr>
        <p:spPr>
          <a:xfrm>
            <a:off x="1002044" y="2648317"/>
            <a:ext cx="7777080" cy="369332"/>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r>
              <a:rPr lang="fr-FR" b="1" dirty="0">
                <a:solidFill>
                  <a:srgbClr val="0C3FE4"/>
                </a:solidFill>
                <a:latin typeface="Arial" pitchFamily="34" charset="0"/>
                <a:ea typeface="Batang" pitchFamily="18" charset="-127"/>
                <a:cs typeface="Arial" pitchFamily="34" charset="0"/>
              </a:rPr>
              <a:t>PRINCIPAUX ACTEURS INTERVENANT DANS LE CADRE DU PROJET</a:t>
            </a:r>
          </a:p>
        </p:txBody>
      </p:sp>
      <p:sp>
        <p:nvSpPr>
          <p:cNvPr id="13" name="Rectangle 12">
            <a:hlinkClick r:id="rId3" action="ppaction://hlinkfile"/>
          </p:cNvPr>
          <p:cNvSpPr/>
          <p:nvPr/>
        </p:nvSpPr>
        <p:spPr>
          <a:xfrm>
            <a:off x="1002044" y="3248031"/>
            <a:ext cx="7777080" cy="830997"/>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algn="just"/>
            <a:r>
              <a:rPr lang="fr-FR" sz="1600" b="1" dirty="0">
                <a:solidFill>
                  <a:schemeClr val="tx1"/>
                </a:solidFill>
                <a:latin typeface="Arial" pitchFamily="34" charset="0"/>
                <a:cs typeface="Arial" pitchFamily="34" charset="0"/>
              </a:rPr>
              <a:t>Les principaux acteurs intervenant</a:t>
            </a:r>
            <a:r>
              <a:rPr lang="fr-FR" sz="1600" dirty="0">
                <a:solidFill>
                  <a:schemeClr val="tx1"/>
                </a:solidFill>
                <a:latin typeface="Arial" pitchFamily="34" charset="0"/>
                <a:cs typeface="Arial" pitchFamily="34" charset="0"/>
              </a:rPr>
              <a:t> dans le projet seront le Ministère de l’emploi, de la jeunesse et des sports, l’ANAPEJ, l’INAP-FTP et la Délégation Générale à la Solidarité et la Lutte Contre l’Exclusion « TAAZOUR »..</a:t>
            </a:r>
            <a:endParaRPr lang="fr-FR" sz="2000" b="1" dirty="0">
              <a:solidFill>
                <a:srgbClr val="00B050"/>
              </a:solidFill>
              <a:latin typeface="Arial" pitchFamily="34" charset="0"/>
              <a:ea typeface="Batang" pitchFamily="18" charset="-127"/>
              <a:cs typeface="Arial" pitchFamily="34" charset="0"/>
            </a:endParaRPr>
          </a:p>
        </p:txBody>
      </p:sp>
      <p:sp>
        <p:nvSpPr>
          <p:cNvPr id="14" name="Rectangle 13">
            <a:hlinkClick r:id="rId3" action="ppaction://hlinkfile"/>
          </p:cNvPr>
          <p:cNvSpPr/>
          <p:nvPr/>
        </p:nvSpPr>
        <p:spPr>
          <a:xfrm>
            <a:off x="1002044" y="4314374"/>
            <a:ext cx="7777080" cy="369332"/>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r>
              <a:rPr lang="fr-FR" b="1" dirty="0">
                <a:solidFill>
                  <a:srgbClr val="0C3FE4"/>
                </a:solidFill>
                <a:latin typeface="Arial" pitchFamily="34" charset="0"/>
                <a:ea typeface="Batang" pitchFamily="18" charset="-127"/>
                <a:cs typeface="Arial" pitchFamily="34" charset="0"/>
              </a:rPr>
              <a:t>Coût  et durée du projet</a:t>
            </a:r>
          </a:p>
        </p:txBody>
      </p:sp>
      <p:sp>
        <p:nvSpPr>
          <p:cNvPr id="15" name="Rectangle 14">
            <a:hlinkClick r:id="rId3" action="ppaction://hlinkfile"/>
          </p:cNvPr>
          <p:cNvSpPr/>
          <p:nvPr/>
        </p:nvSpPr>
        <p:spPr>
          <a:xfrm>
            <a:off x="1115404" y="4911988"/>
            <a:ext cx="7777080" cy="830997"/>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algn="just"/>
            <a:r>
              <a:rPr lang="fr-FR" sz="1600" dirty="0">
                <a:solidFill>
                  <a:schemeClr val="tx1"/>
                </a:solidFill>
                <a:latin typeface="Arial" pitchFamily="34" charset="0"/>
                <a:cs typeface="Arial" pitchFamily="34" charset="0"/>
              </a:rPr>
              <a:t>Le coût total du Projet est de  42 millions USD et sa  durée d'exécution est de 5ans et sa date de clôture est fixée au 31 Mai 2026.</a:t>
            </a:r>
          </a:p>
          <a:p>
            <a:pPr algn="just"/>
            <a:r>
              <a:rPr lang="fr-FR" sz="1600" dirty="0">
                <a:solidFill>
                  <a:schemeClr val="tx1"/>
                </a:solidFill>
                <a:latin typeface="Arial" pitchFamily="34" charset="0"/>
                <a:cs typeface="Arial" pitchFamily="34" charset="0"/>
              </a:rPr>
              <a:t>.</a:t>
            </a:r>
          </a:p>
        </p:txBody>
      </p:sp>
      <p:sp>
        <p:nvSpPr>
          <p:cNvPr id="16" name="Rectangle 15">
            <a:hlinkClick r:id="rId3" action="ppaction://hlinkfile"/>
          </p:cNvPr>
          <p:cNvSpPr/>
          <p:nvPr/>
        </p:nvSpPr>
        <p:spPr>
          <a:xfrm>
            <a:off x="1145848" y="5861773"/>
            <a:ext cx="7777080" cy="369332"/>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r>
              <a:rPr lang="fr-FR" b="1" dirty="0">
                <a:solidFill>
                  <a:srgbClr val="0C3FE4"/>
                </a:solidFill>
                <a:latin typeface="Arial" pitchFamily="34" charset="0"/>
                <a:ea typeface="Batang" pitchFamily="18" charset="-127"/>
                <a:cs typeface="Arial" pitchFamily="34" charset="0"/>
              </a:rPr>
              <a:t>Coût  et durée du projet</a:t>
            </a:r>
          </a:p>
        </p:txBody>
      </p:sp>
    </p:spTree>
    <p:extLst>
      <p:ext uri="{BB962C8B-B14F-4D97-AF65-F5344CB8AC3E}">
        <p14:creationId xmlns:p14="http://schemas.microsoft.com/office/powerpoint/2010/main" val="389577264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animEffect transition="in" filter="wipe(down)">
                                      <p:cBhvr>
                                        <p:cTn id="7" dur="500"/>
                                        <p:tgtEl>
                                          <p:spTgt spid="1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bg/>
                                          </p:spTgt>
                                        </p:tgtEl>
                                        <p:attrNameLst>
                                          <p:attrName>style.visibility</p:attrName>
                                        </p:attrNameLst>
                                      </p:cBhvr>
                                      <p:to>
                                        <p:strVal val="visible"/>
                                      </p:to>
                                    </p:set>
                                    <p:animEffect transition="in" filter="wipe(down)">
                                      <p:cBhvr>
                                        <p:cTn id="12" dur="500"/>
                                        <p:tgtEl>
                                          <p:spTgt spid="8">
                                            <p:bg/>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wipe(down)">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0">
                                            <p:bg/>
                                          </p:spTgt>
                                        </p:tgtEl>
                                        <p:attrNameLst>
                                          <p:attrName>style.visibility</p:attrName>
                                        </p:attrNameLst>
                                      </p:cBhvr>
                                      <p:to>
                                        <p:strVal val="visible"/>
                                      </p:to>
                                    </p:set>
                                    <p:animEffect transition="in" filter="wipe(down)">
                                      <p:cBhvr>
                                        <p:cTn id="20" dur="500"/>
                                        <p:tgtEl>
                                          <p:spTgt spid="10">
                                            <p:bg/>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animEffect transition="in" filter="wipe(down)">
                                      <p:cBhvr>
                                        <p:cTn id="23" dur="500"/>
                                        <p:tgtEl>
                                          <p:spTgt spid="10">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3">
                                            <p:bg/>
                                          </p:spTgt>
                                        </p:tgtEl>
                                        <p:attrNameLst>
                                          <p:attrName>style.visibility</p:attrName>
                                        </p:attrNameLst>
                                      </p:cBhvr>
                                      <p:to>
                                        <p:strVal val="visible"/>
                                      </p:to>
                                    </p:set>
                                    <p:animEffect transition="in" filter="wipe(down)">
                                      <p:cBhvr>
                                        <p:cTn id="28" dur="500"/>
                                        <p:tgtEl>
                                          <p:spTgt spid="13">
                                            <p:bg/>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4">
                                            <p:bg/>
                                          </p:spTgt>
                                        </p:tgtEl>
                                        <p:attrNameLst>
                                          <p:attrName>style.visibility</p:attrName>
                                        </p:attrNameLst>
                                      </p:cBhvr>
                                      <p:to>
                                        <p:strVal val="visible"/>
                                      </p:to>
                                    </p:set>
                                    <p:animEffect transition="in" filter="wipe(down)">
                                      <p:cBhvr>
                                        <p:cTn id="33" dur="500"/>
                                        <p:tgtEl>
                                          <p:spTgt spid="14">
                                            <p:bg/>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5">
                                            <p:bg/>
                                          </p:spTgt>
                                        </p:tgtEl>
                                        <p:attrNameLst>
                                          <p:attrName>style.visibility</p:attrName>
                                        </p:attrNameLst>
                                      </p:cBhvr>
                                      <p:to>
                                        <p:strVal val="visible"/>
                                      </p:to>
                                    </p:set>
                                    <p:animEffect transition="in" filter="wipe(down)">
                                      <p:cBhvr>
                                        <p:cTn id="38" dur="500"/>
                                        <p:tgtEl>
                                          <p:spTgt spid="15">
                                            <p:bg/>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16">
                                            <p:bg/>
                                          </p:spTgt>
                                        </p:tgtEl>
                                        <p:attrNameLst>
                                          <p:attrName>style.visibility</p:attrName>
                                        </p:attrNameLst>
                                      </p:cBhvr>
                                      <p:to>
                                        <p:strVal val="visible"/>
                                      </p:to>
                                    </p:set>
                                    <p:animEffect transition="in" filter="wipe(down)">
                                      <p:cBhvr>
                                        <p:cTn id="43" dur="500"/>
                                        <p:tgtEl>
                                          <p:spTgt spid="16">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animBg="1"/>
      <p:bldP spid="8" grpId="0" build="allAtOnce" animBg="1"/>
      <p:bldP spid="10" grpId="0" build="allAtOnce" animBg="1"/>
      <p:bldP spid="13" grpId="0" build="allAtOnce" animBg="1"/>
      <p:bldP spid="14" grpId="0" build="allAtOnce" animBg="1"/>
      <p:bldP spid="15" grpId="0" build="allAtOnce" animBg="1"/>
      <p:bldP spid="16"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3" action="ppaction://hlinkfile"/>
          </p:cNvPr>
          <p:cNvSpPr/>
          <p:nvPr/>
        </p:nvSpPr>
        <p:spPr>
          <a:xfrm>
            <a:off x="1115520" y="2895325"/>
            <a:ext cx="7777080" cy="677108"/>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lvl="1" algn="ctr"/>
            <a:r>
              <a:rPr lang="fr-FR" sz="2000" b="1" dirty="0">
                <a:solidFill>
                  <a:srgbClr val="00B050"/>
                </a:solidFill>
                <a:latin typeface="Arial" pitchFamily="34" charset="0"/>
                <a:ea typeface="Batang" pitchFamily="18" charset="-127"/>
                <a:cs typeface="Arial" pitchFamily="34" charset="0"/>
                <a:hlinkClick r:id="rId4" action="ppaction://hlinkfile"/>
              </a:rPr>
              <a:t>POINT 4 :</a:t>
            </a:r>
            <a:r>
              <a:rPr lang="fr-FR" sz="2000" b="1" dirty="0">
                <a:solidFill>
                  <a:srgbClr val="00B050"/>
                </a:solidFill>
                <a:latin typeface="Arial" pitchFamily="34" charset="0"/>
                <a:ea typeface="Batang" pitchFamily="18" charset="-127"/>
                <a:cs typeface="Arial" pitchFamily="34" charset="0"/>
              </a:rPr>
              <a:t> </a:t>
            </a:r>
            <a:r>
              <a:rPr lang="fr-FR" sz="2000" b="1" dirty="0">
                <a:solidFill>
                  <a:srgbClr val="000000"/>
                </a:solidFill>
                <a:latin typeface="Arial" pitchFamily="34" charset="0"/>
                <a:ea typeface="Batang" pitchFamily="18" charset="-127"/>
                <a:cs typeface="Arial" pitchFamily="34" charset="0"/>
              </a:rPr>
              <a:t> </a:t>
            </a:r>
            <a:r>
              <a:rPr lang="fr-FR" b="1" dirty="0">
                <a:solidFill>
                  <a:schemeClr val="tx1"/>
                </a:solidFill>
                <a:latin typeface="Arial" pitchFamily="34" charset="0"/>
                <a:cs typeface="Arial" pitchFamily="34" charset="0"/>
              </a:rPr>
              <a:t>  </a:t>
            </a:r>
            <a:r>
              <a:rPr lang="it-IT" b="1" dirty="0">
                <a:solidFill>
                  <a:srgbClr val="0C3FE4"/>
                </a:solidFill>
                <a:latin typeface="Arial" pitchFamily="34" charset="0"/>
                <a:ea typeface="Batang" pitchFamily="18" charset="-127"/>
                <a:cs typeface="Arial" pitchFamily="34" charset="0"/>
              </a:rPr>
              <a:t>DESCRIPTION DU SYSTEME DE SUIVI ET EVALUATION DU PROJET</a:t>
            </a:r>
          </a:p>
        </p:txBody>
      </p:sp>
      <p:sp>
        <p:nvSpPr>
          <p:cNvPr id="4" name="Rectangle 3"/>
          <p:cNvSpPr/>
          <p:nvPr/>
        </p:nvSpPr>
        <p:spPr>
          <a:xfrm>
            <a:off x="1050219" y="332656"/>
            <a:ext cx="7986277" cy="646331"/>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fontAlgn="auto">
              <a:spcBef>
                <a:spcPts val="0"/>
              </a:spcBef>
              <a:spcAft>
                <a:spcPts val="0"/>
              </a:spcAft>
              <a:defRPr/>
            </a:pPr>
            <a:r>
              <a:rPr lang="fr-FR" b="1" dirty="0">
                <a:solidFill>
                  <a:schemeClr val="tx1"/>
                </a:solidFill>
                <a:latin typeface="Arial" pitchFamily="34" charset="0"/>
                <a:cs typeface="Arial" pitchFamily="34" charset="0"/>
              </a:rPr>
              <a:t>PARTAGE DU MANUEL DE SUIVI ÉVALUATION</a:t>
            </a:r>
          </a:p>
          <a:p>
            <a:pPr algn="ctr" fontAlgn="auto">
              <a:spcBef>
                <a:spcPts val="0"/>
              </a:spcBef>
              <a:spcAft>
                <a:spcPts val="0"/>
              </a:spcAft>
              <a:defRPr/>
            </a:pPr>
            <a:endParaRPr lang="fr-FR" b="1" dirty="0">
              <a:solidFill>
                <a:srgbClr val="84AA33">
                  <a:lumMod val="50000"/>
                </a:srgbClr>
              </a:solidFill>
              <a:effectLst>
                <a:outerShdw blurRad="38100" dist="38100" dir="2700000" algn="tl">
                  <a:srgbClr val="000000">
                    <a:alpha val="43137"/>
                  </a:srgbClr>
                </a:outerShdw>
              </a:effectLst>
              <a:latin typeface="Arial" pitchFamily="34" charset="0"/>
              <a:ea typeface="Batang" pitchFamily="18" charset="-127"/>
              <a:cs typeface="Arial" pitchFamily="34" charset="0"/>
            </a:endParaRPr>
          </a:p>
        </p:txBody>
      </p:sp>
      <p:sp>
        <p:nvSpPr>
          <p:cNvPr id="11"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14</a:t>
            </a:fld>
            <a:endParaRPr lang="fr-FR" sz="1200" b="1" dirty="0">
              <a:solidFill>
                <a:srgbClr val="E7DEC9">
                  <a:shade val="50000"/>
                  <a:satMod val="200000"/>
                </a:srgbClr>
              </a:solidFill>
            </a:endParaRPr>
          </a:p>
        </p:txBody>
      </p:sp>
    </p:spTree>
    <p:extLst>
      <p:ext uri="{BB962C8B-B14F-4D97-AF65-F5344CB8AC3E}">
        <p14:creationId xmlns:p14="http://schemas.microsoft.com/office/powerpoint/2010/main" val="13788850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animEffect transition="in" filter="wipe(down)">
                                      <p:cBhvr>
                                        <p:cTn id="7" dur="500"/>
                                        <p:tgtEl>
                                          <p:spTgt spid="12">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wipe(down)">
                                      <p:cBhvr>
                                        <p:cTn id="10"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055374" y="4218172"/>
            <a:ext cx="7776864" cy="1631216"/>
          </a:xfrm>
          <a:prstGeom prst="rect">
            <a:avLst/>
          </a:prstGeom>
          <a:solidFill>
            <a:schemeClr val="bg1"/>
          </a:solid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sz="1600" dirty="0">
                <a:solidFill>
                  <a:schemeClr val="tx1"/>
                </a:solidFill>
                <a:latin typeface="Arial" pitchFamily="34" charset="0"/>
                <a:cs typeface="Arial" pitchFamily="34" charset="0"/>
              </a:rPr>
              <a:t> </a:t>
            </a:r>
            <a:r>
              <a:rPr lang="fr-FR" sz="1600" dirty="0">
                <a:solidFill>
                  <a:schemeClr val="dk1"/>
                </a:solidFill>
                <a:latin typeface="Arial" panose="020B0604020202020204" pitchFamily="34" charset="0"/>
                <a:cs typeface="Arial" panose="020B0604020202020204" pitchFamily="34" charset="0"/>
              </a:rPr>
              <a:t>On distingue deux types d’acteurs: les gestionnaires et les utilisateurs de l’information du PEJ,</a:t>
            </a:r>
          </a:p>
          <a:p>
            <a:r>
              <a:rPr lang="fr-FR" sz="1600" dirty="0">
                <a:solidFill>
                  <a:schemeClr val="dk1"/>
                </a:solidFill>
                <a:latin typeface="Arial" panose="020B0604020202020204" pitchFamily="34" charset="0"/>
                <a:cs typeface="Arial" panose="020B0604020202020204" pitchFamily="34" charset="0"/>
              </a:rPr>
              <a:t>Le Responsable Suivi Evaluation (RSE) est le premier  gestionnaires de l’information. Il est accompagné  par les responsables de suivi au sein des trois composantes du  projet.</a:t>
            </a:r>
            <a:r>
              <a:rPr lang="fr-FR" dirty="0"/>
              <a:t> </a:t>
            </a:r>
          </a:p>
          <a:p>
            <a:r>
              <a:rPr lang="fr-FR" sz="1600" dirty="0">
                <a:solidFill>
                  <a:schemeClr val="dk1"/>
                </a:solidFill>
                <a:latin typeface="Arial" panose="020B0604020202020204" pitchFamily="34" charset="0"/>
                <a:cs typeface="Arial" panose="020B0604020202020204" pitchFamily="34" charset="0"/>
              </a:rPr>
              <a:t>L’information traitée est mise à la disposition des utilisateurs ,</a:t>
            </a:r>
            <a:r>
              <a:rPr lang="fr-FR" dirty="0"/>
              <a:t>son</a:t>
            </a:r>
            <a:endParaRPr lang="it-IT" sz="1600" dirty="0">
              <a:solidFill>
                <a:schemeClr val="dk1"/>
              </a:solidFill>
              <a:latin typeface="Arial" panose="020B0604020202020204" pitchFamily="34" charset="0"/>
              <a:cs typeface="Arial" panose="020B0604020202020204" pitchFamily="34" charset="0"/>
            </a:endParaRPr>
          </a:p>
        </p:txBody>
      </p:sp>
      <p:sp>
        <p:nvSpPr>
          <p:cNvPr id="16"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15</a:t>
            </a:fld>
            <a:endParaRPr lang="fr-FR" sz="1200" b="1" dirty="0">
              <a:solidFill>
                <a:srgbClr val="E7DEC9">
                  <a:shade val="50000"/>
                  <a:satMod val="200000"/>
                </a:srgbClr>
              </a:solidFill>
            </a:endParaRPr>
          </a:p>
        </p:txBody>
      </p:sp>
      <p:sp>
        <p:nvSpPr>
          <p:cNvPr id="12" name="Rectangle 11"/>
          <p:cNvSpPr/>
          <p:nvPr/>
        </p:nvSpPr>
        <p:spPr>
          <a:xfrm>
            <a:off x="1151264" y="1456034"/>
            <a:ext cx="7986277" cy="3046988"/>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marL="285750" lvl="0" indent="-285750" algn="just">
              <a:buFont typeface="Wingdings" panose="05000000000000000000" pitchFamily="2" charset="2"/>
              <a:buChar char="v"/>
            </a:pPr>
            <a:r>
              <a:rPr lang="fr-FR" sz="1600" dirty="0">
                <a:latin typeface="Arial" panose="020B0604020202020204" pitchFamily="34" charset="0"/>
                <a:cs typeface="Arial" panose="020B0604020202020204" pitchFamily="34" charset="0"/>
              </a:rPr>
              <a:t>Aider à la prise de décisions pour assurer une mise en œuvre efficace des actions programmées aux différents niveaux d’intervention.</a:t>
            </a:r>
          </a:p>
          <a:p>
            <a:pPr marL="285750" lvl="0" indent="-285750" algn="just">
              <a:buFont typeface="Wingdings" panose="05000000000000000000" pitchFamily="2" charset="2"/>
              <a:buChar char="v"/>
            </a:pPr>
            <a:r>
              <a:rPr lang="fr-FR" sz="1600" dirty="0">
                <a:latin typeface="Arial" panose="020B0604020202020204" pitchFamily="34" charset="0"/>
                <a:cs typeface="Arial" panose="020B0604020202020204" pitchFamily="34" charset="0"/>
              </a:rPr>
              <a:t>Aider l’équipe du projet à déterminer régulièrement les tendances et à mesurer le niveau de réalisation des activités par rapport aux indicateurs de performance. </a:t>
            </a:r>
          </a:p>
          <a:p>
            <a:pPr marL="285750" lvl="0" indent="-285750" algn="just">
              <a:buFont typeface="Wingdings" panose="05000000000000000000" pitchFamily="2" charset="2"/>
              <a:buChar char="v"/>
            </a:pPr>
            <a:r>
              <a:rPr lang="fr-FR" sz="1600" dirty="0">
                <a:latin typeface="Arial" panose="020B0604020202020204" pitchFamily="34" charset="0"/>
                <a:cs typeface="Arial" panose="020B0604020202020204" pitchFamily="34" charset="0"/>
              </a:rPr>
              <a:t>Répondre aux besoins de gestion interne et de supervision de tous les acteurs du projet à travers la collecte et l’analyse des données et informations relatives à la mise en œuvre du projet en vue d’entreprendre les ajustements nécessaires dans le temps requis.</a:t>
            </a:r>
          </a:p>
          <a:p>
            <a:pPr marL="285750" lvl="0" indent="-285750">
              <a:buFont typeface="Wingdings" panose="05000000000000000000" pitchFamily="2" charset="2"/>
              <a:buChar char="v"/>
            </a:pPr>
            <a:r>
              <a:rPr lang="fr-FR" sz="1600" dirty="0">
                <a:latin typeface="Arial" panose="020B0604020202020204" pitchFamily="34" charset="0"/>
                <a:cs typeface="Arial" panose="020B0604020202020204" pitchFamily="34" charset="0"/>
              </a:rPr>
              <a:t>informer les décideurs sur l’état d’avancement technique et financier de la mise en œuvre des différentes activités du projet;</a:t>
            </a:r>
          </a:p>
          <a:p>
            <a:pPr marL="285750" lvl="0" indent="-285750">
              <a:buFont typeface="Wingdings" panose="05000000000000000000" pitchFamily="2" charset="2"/>
              <a:buChar char="v"/>
            </a:pPr>
            <a:r>
              <a:rPr lang="fr-FR" sz="1600" dirty="0">
                <a:latin typeface="Arial" panose="020B0604020202020204" pitchFamily="34" charset="0"/>
                <a:cs typeface="Arial" panose="020B0604020202020204" pitchFamily="34" charset="0"/>
              </a:rPr>
              <a:t>mesurer l’impact sur les populations bénéficiaires quant aux changements induits suite à la mise en œuvre des actions du projet.</a:t>
            </a:r>
          </a:p>
        </p:txBody>
      </p:sp>
      <p:sp>
        <p:nvSpPr>
          <p:cNvPr id="6" name="ZoneTexte 5"/>
          <p:cNvSpPr txBox="1"/>
          <p:nvPr/>
        </p:nvSpPr>
        <p:spPr>
          <a:xfrm>
            <a:off x="1151264" y="915806"/>
            <a:ext cx="7704856" cy="400110"/>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r>
              <a:rPr lang="fr-FR" sz="2000" b="1" dirty="0">
                <a:solidFill>
                  <a:srgbClr val="0C3FE4"/>
                </a:solidFill>
                <a:latin typeface="Arial" pitchFamily="34" charset="0"/>
                <a:ea typeface="Batang" pitchFamily="18" charset="-127"/>
                <a:cs typeface="Arial" pitchFamily="34" charset="0"/>
              </a:rPr>
              <a:t>1-Objectif du système </a:t>
            </a:r>
            <a:endParaRPr lang="it-IT" sz="2000" b="1" dirty="0">
              <a:solidFill>
                <a:srgbClr val="0C3FE4"/>
              </a:solidFill>
              <a:latin typeface="Arial" pitchFamily="34" charset="0"/>
              <a:ea typeface="Batang" pitchFamily="18" charset="-127"/>
              <a:cs typeface="Arial" pitchFamily="34" charset="0"/>
            </a:endParaRPr>
          </a:p>
        </p:txBody>
      </p:sp>
      <p:sp>
        <p:nvSpPr>
          <p:cNvPr id="7" name="ZoneTexte 6"/>
          <p:cNvSpPr txBox="1"/>
          <p:nvPr/>
        </p:nvSpPr>
        <p:spPr>
          <a:xfrm>
            <a:off x="1162472" y="138291"/>
            <a:ext cx="7704856" cy="646331"/>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lgn="ctr"/>
            <a:r>
              <a:rPr lang="it-IT" b="1" dirty="0">
                <a:solidFill>
                  <a:srgbClr val="0C3FE4"/>
                </a:solidFill>
                <a:latin typeface="Arial" pitchFamily="34" charset="0"/>
                <a:ea typeface="Batang" pitchFamily="18" charset="-127"/>
                <a:cs typeface="Arial" pitchFamily="34" charset="0"/>
              </a:rPr>
              <a:t>DESCRIPTION DU SYSTEME DE SUIVI ET EVALUATION DU PROJET</a:t>
            </a:r>
          </a:p>
        </p:txBody>
      </p:sp>
      <p:sp>
        <p:nvSpPr>
          <p:cNvPr id="10" name="ZoneTexte 9"/>
          <p:cNvSpPr txBox="1"/>
          <p:nvPr/>
        </p:nvSpPr>
        <p:spPr>
          <a:xfrm>
            <a:off x="1135608" y="4562924"/>
            <a:ext cx="7704856" cy="400110"/>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r>
              <a:rPr lang="it-IT" sz="2000" b="1" dirty="0">
                <a:solidFill>
                  <a:srgbClr val="0C3FE4"/>
                </a:solidFill>
                <a:latin typeface="Arial" pitchFamily="34" charset="0"/>
                <a:ea typeface="Batang" pitchFamily="18" charset="-127"/>
                <a:cs typeface="Arial" pitchFamily="34" charset="0"/>
              </a:rPr>
              <a:t>Principaux acteurs du système</a:t>
            </a:r>
          </a:p>
        </p:txBody>
      </p:sp>
    </p:spTree>
    <p:extLst>
      <p:ext uri="{BB962C8B-B14F-4D97-AF65-F5344CB8AC3E}">
        <p14:creationId xmlns:p14="http://schemas.microsoft.com/office/powerpoint/2010/main" val="200048642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wipe(down)">
                                      <p:cBhvr>
                                        <p:cTn id="7" dur="500"/>
                                        <p:tgtEl>
                                          <p:spTgt spid="5">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ipe(down)">
                                      <p:cBhvr>
                                        <p:cTn id="10" dur="500"/>
                                        <p:tgtEl>
                                          <p:spTgt spid="5">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wipe(down)">
                                      <p:cBhvr>
                                        <p:cTn id="13" dur="500"/>
                                        <p:tgtEl>
                                          <p:spTgt spid="5">
                                            <p:txEl>
                                              <p:pRg st="1" end="1"/>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wipe(down)">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6">
                                            <p:bg/>
                                          </p:spTgt>
                                        </p:tgtEl>
                                        <p:attrNameLst>
                                          <p:attrName>style.visibility</p:attrName>
                                        </p:attrNameLst>
                                      </p:cBhvr>
                                      <p:to>
                                        <p:strVal val="visible"/>
                                      </p:to>
                                    </p:set>
                                    <p:animEffect transition="in" filter="wipe(down)">
                                      <p:cBhvr>
                                        <p:cTn id="21" dur="500"/>
                                        <p:tgtEl>
                                          <p:spTgt spid="6">
                                            <p:bg/>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Effect transition="in" filter="wipe(down)">
                                      <p:cBhvr>
                                        <p:cTn id="24" dur="500"/>
                                        <p:tgtEl>
                                          <p:spTgt spid="6">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7">
                                            <p:bg/>
                                          </p:spTgt>
                                        </p:tgtEl>
                                        <p:attrNameLst>
                                          <p:attrName>style.visibility</p:attrName>
                                        </p:attrNameLst>
                                      </p:cBhvr>
                                      <p:to>
                                        <p:strVal val="visible"/>
                                      </p:to>
                                    </p:set>
                                    <p:animEffect transition="in" filter="wipe(down)">
                                      <p:cBhvr>
                                        <p:cTn id="29" dur="500"/>
                                        <p:tgtEl>
                                          <p:spTgt spid="7">
                                            <p:bg/>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wipe(down)">
                                      <p:cBhvr>
                                        <p:cTn id="32" dur="500"/>
                                        <p:tgtEl>
                                          <p:spTgt spid="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bg/>
                                          </p:spTgt>
                                        </p:tgtEl>
                                        <p:attrNameLst>
                                          <p:attrName>style.visibility</p:attrName>
                                        </p:attrNameLst>
                                      </p:cBhvr>
                                      <p:to>
                                        <p:strVal val="visible"/>
                                      </p:to>
                                    </p:set>
                                    <p:animEffect transition="in" filter="wipe(down)">
                                      <p:cBhvr>
                                        <p:cTn id="37" dur="500"/>
                                        <p:tgtEl>
                                          <p:spTgt spid="10">
                                            <p:bg/>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0">
                                            <p:txEl>
                                              <p:pRg st="0" end="0"/>
                                            </p:txEl>
                                          </p:spTgt>
                                        </p:tgtEl>
                                        <p:attrNameLst>
                                          <p:attrName>style.visibility</p:attrName>
                                        </p:attrNameLst>
                                      </p:cBhvr>
                                      <p:to>
                                        <p:strVal val="visible"/>
                                      </p:to>
                                    </p:set>
                                    <p:animEffect transition="in" filter="wipe(down)">
                                      <p:cBhvr>
                                        <p:cTn id="4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6" grpId="0" build="allAtOnce" animBg="1"/>
      <p:bldP spid="7" grpId="0" build="allAtOnce" animBg="1"/>
      <p:bldP spid="10" grpId="0" build="allAtOnce"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16</a:t>
            </a:fld>
            <a:endParaRPr lang="fr-FR" sz="1200" b="1" dirty="0">
              <a:solidFill>
                <a:srgbClr val="E7DEC9">
                  <a:shade val="50000"/>
                  <a:satMod val="200000"/>
                </a:srgbClr>
              </a:solidFill>
            </a:endParaRPr>
          </a:p>
        </p:txBody>
      </p:sp>
      <p:sp>
        <p:nvSpPr>
          <p:cNvPr id="9" name="ZoneTexte 8"/>
          <p:cNvSpPr txBox="1"/>
          <p:nvPr/>
        </p:nvSpPr>
        <p:spPr>
          <a:xfrm>
            <a:off x="1090464" y="4273409"/>
            <a:ext cx="7776864" cy="1520190"/>
          </a:xfrm>
          <a:prstGeom prst="roundRect">
            <a:avLst>
              <a:gd name="adj" fmla="val 5021"/>
            </a:avLst>
          </a:prstGeom>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lvl="0"/>
            <a:r>
              <a:rPr lang="fr-FR" dirty="0">
                <a:latin typeface="Arial" panose="020B0604020202020204" pitchFamily="34" charset="0"/>
                <a:cs typeface="Arial" panose="020B0604020202020204" pitchFamily="34" charset="0"/>
              </a:rPr>
              <a:t>les agents de la composante ou les prestataires, remplissent des Fiches préétablies .</a:t>
            </a:r>
          </a:p>
          <a:p>
            <a:pPr lvl="0"/>
            <a:r>
              <a:rPr lang="fr-FR" dirty="0">
                <a:latin typeface="Arial" panose="020B0604020202020204" pitchFamily="34" charset="0"/>
                <a:cs typeface="Arial" panose="020B0604020202020204" pitchFamily="34" charset="0"/>
              </a:rPr>
              <a:t>Les Responsables des composantes assurent la vérification et la validation des fiches et leur remontée vers le RSE de l’UGTP qui a la tâche de consolider les données de les traiter et les diffuser .</a:t>
            </a:r>
          </a:p>
        </p:txBody>
      </p:sp>
      <p:sp>
        <p:nvSpPr>
          <p:cNvPr id="12" name="Rectangle 11"/>
          <p:cNvSpPr/>
          <p:nvPr/>
        </p:nvSpPr>
        <p:spPr>
          <a:xfrm>
            <a:off x="1162472" y="1730697"/>
            <a:ext cx="7986277" cy="1754326"/>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r>
              <a:rPr lang="fr-FR" dirty="0">
                <a:latin typeface="Arial" panose="020B0604020202020204" pitchFamily="34" charset="0"/>
                <a:cs typeface="Arial" panose="020B0604020202020204" pitchFamily="34" charset="0"/>
              </a:rPr>
              <a:t>Le traitement et l’analyse des données suivent l’étape de la collecte. Les données et informations collectées par les composantes et prestataires  de mise en œuvre des activités sont centralisées par le responsable suivi-évaluation du PEJ  qui a la tâche de consolider les données et de les traiter pour produire des tableaux de bord et des rapports à partir de la </a:t>
            </a:r>
            <a:r>
              <a:rPr lang="fr-FR" dirty="0"/>
              <a:t>base de données ainsi constituée</a:t>
            </a:r>
            <a:endParaRPr lang="fr-FR" sz="1600" dirty="0">
              <a:effectLst/>
              <a:latin typeface="Arial" panose="020B0604020202020204" pitchFamily="34" charset="0"/>
              <a:cs typeface="Arial" panose="020B0604020202020204" pitchFamily="34" charset="0"/>
            </a:endParaRPr>
          </a:p>
        </p:txBody>
      </p:sp>
      <p:sp>
        <p:nvSpPr>
          <p:cNvPr id="6" name="ZoneTexte 5"/>
          <p:cNvSpPr txBox="1"/>
          <p:nvPr/>
        </p:nvSpPr>
        <p:spPr>
          <a:xfrm>
            <a:off x="1162472" y="1073830"/>
            <a:ext cx="7704856" cy="400110"/>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r>
              <a:rPr lang="it-IT" sz="2000" b="1" dirty="0">
                <a:solidFill>
                  <a:srgbClr val="0C3FE4"/>
                </a:solidFill>
                <a:latin typeface="Arial" pitchFamily="34" charset="0"/>
                <a:ea typeface="Batang" pitchFamily="18" charset="-127"/>
                <a:cs typeface="Arial" pitchFamily="34" charset="0"/>
              </a:rPr>
              <a:t>Traitement et collecte des informations</a:t>
            </a:r>
          </a:p>
        </p:txBody>
      </p:sp>
      <p:sp>
        <p:nvSpPr>
          <p:cNvPr id="7" name="ZoneTexte 6"/>
          <p:cNvSpPr txBox="1"/>
          <p:nvPr/>
        </p:nvSpPr>
        <p:spPr>
          <a:xfrm>
            <a:off x="1162472" y="138291"/>
            <a:ext cx="7704856" cy="646331"/>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lgn="ctr"/>
            <a:r>
              <a:rPr lang="it-IT" b="1" dirty="0">
                <a:solidFill>
                  <a:srgbClr val="0C3FE4"/>
                </a:solidFill>
                <a:latin typeface="Arial" pitchFamily="34" charset="0"/>
                <a:ea typeface="Batang" pitchFamily="18" charset="-127"/>
                <a:cs typeface="Arial" pitchFamily="34" charset="0"/>
              </a:rPr>
              <a:t>DESCRIPTION DU SYSTEME DE SUIVI ET EVALUATION DU PROJET</a:t>
            </a:r>
            <a:r>
              <a:rPr lang="fr-FR" b="1" dirty="0">
                <a:solidFill>
                  <a:srgbClr val="0C3FE4"/>
                </a:solidFill>
                <a:latin typeface="Arial" pitchFamily="34" charset="0"/>
                <a:ea typeface="Batang" pitchFamily="18" charset="-127"/>
                <a:cs typeface="Arial" pitchFamily="34" charset="0"/>
              </a:rPr>
              <a:t>UATION</a:t>
            </a:r>
            <a:endParaRPr lang="it-IT" b="1" dirty="0">
              <a:solidFill>
                <a:srgbClr val="0C3FE4"/>
              </a:solidFill>
              <a:latin typeface="Arial" pitchFamily="34" charset="0"/>
              <a:ea typeface="Batang" pitchFamily="18" charset="-127"/>
              <a:cs typeface="Arial" pitchFamily="34" charset="0"/>
            </a:endParaRPr>
          </a:p>
        </p:txBody>
      </p:sp>
      <p:sp>
        <p:nvSpPr>
          <p:cNvPr id="10" name="ZoneTexte 9"/>
          <p:cNvSpPr txBox="1"/>
          <p:nvPr/>
        </p:nvSpPr>
        <p:spPr>
          <a:xfrm>
            <a:off x="1151264" y="3584091"/>
            <a:ext cx="7704856" cy="400110"/>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r>
              <a:rPr lang="it-IT" sz="2000" b="1" dirty="0">
                <a:solidFill>
                  <a:srgbClr val="0C3FE4"/>
                </a:solidFill>
                <a:latin typeface="Arial" pitchFamily="34" charset="0"/>
                <a:ea typeface="Batang" pitchFamily="18" charset="-127"/>
                <a:cs typeface="Arial" pitchFamily="34" charset="0"/>
              </a:rPr>
              <a:t>Circuit de collecte desdonnées</a:t>
            </a:r>
          </a:p>
        </p:txBody>
      </p:sp>
    </p:spTree>
    <p:extLst>
      <p:ext uri="{BB962C8B-B14F-4D97-AF65-F5344CB8AC3E}">
        <p14:creationId xmlns:p14="http://schemas.microsoft.com/office/powerpoint/2010/main" val="416699776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Right)">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bg/>
                                          </p:spTgt>
                                        </p:tgtEl>
                                        <p:attrNameLst>
                                          <p:attrName>style.visibility</p:attrName>
                                        </p:attrNameLst>
                                      </p:cBhvr>
                                      <p:to>
                                        <p:strVal val="visible"/>
                                      </p:to>
                                    </p:set>
                                    <p:animEffect transition="in" filter="wipe(down)">
                                      <p:cBhvr>
                                        <p:cTn id="12" dur="500"/>
                                        <p:tgtEl>
                                          <p:spTgt spid="6">
                                            <p:bg/>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wipe(down)">
                                      <p:cBhvr>
                                        <p:cTn id="15" dur="5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7">
                                            <p:bg/>
                                          </p:spTgt>
                                        </p:tgtEl>
                                        <p:attrNameLst>
                                          <p:attrName>style.visibility</p:attrName>
                                        </p:attrNameLst>
                                      </p:cBhvr>
                                      <p:to>
                                        <p:strVal val="visible"/>
                                      </p:to>
                                    </p:set>
                                    <p:animEffect transition="in" filter="wipe(down)">
                                      <p:cBhvr>
                                        <p:cTn id="20" dur="500"/>
                                        <p:tgtEl>
                                          <p:spTgt spid="7">
                                            <p:bg/>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Effect transition="in" filter="wipe(down)">
                                      <p:cBhvr>
                                        <p:cTn id="23" dur="500"/>
                                        <p:tgtEl>
                                          <p:spTgt spid="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0">
                                            <p:bg/>
                                          </p:spTgt>
                                        </p:tgtEl>
                                        <p:attrNameLst>
                                          <p:attrName>style.visibility</p:attrName>
                                        </p:attrNameLst>
                                      </p:cBhvr>
                                      <p:to>
                                        <p:strVal val="visible"/>
                                      </p:to>
                                    </p:set>
                                    <p:animEffect transition="in" filter="wipe(down)">
                                      <p:cBhvr>
                                        <p:cTn id="28" dur="500"/>
                                        <p:tgtEl>
                                          <p:spTgt spid="10">
                                            <p:bg/>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Effect transition="in" filter="wipe(down)">
                                      <p:cBhvr>
                                        <p:cTn id="31"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P spid="7" grpId="0" build="allAtOnce" animBg="1"/>
      <p:bldP spid="10" grpId="0"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17</a:t>
            </a:fld>
            <a:endParaRPr lang="fr-FR" sz="1200" b="1" dirty="0">
              <a:solidFill>
                <a:srgbClr val="E7DEC9">
                  <a:shade val="50000"/>
                  <a:satMod val="200000"/>
                </a:srgbClr>
              </a:solidFill>
            </a:endParaRPr>
          </a:p>
        </p:txBody>
      </p:sp>
      <p:sp>
        <p:nvSpPr>
          <p:cNvPr id="7" name="ZoneTexte 6"/>
          <p:cNvSpPr txBox="1"/>
          <p:nvPr/>
        </p:nvSpPr>
        <p:spPr>
          <a:xfrm>
            <a:off x="1162472" y="138291"/>
            <a:ext cx="7704856" cy="646331"/>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lgn="ctr"/>
            <a:r>
              <a:rPr lang="it-IT" b="1" dirty="0">
                <a:solidFill>
                  <a:srgbClr val="0C3FE4"/>
                </a:solidFill>
                <a:latin typeface="Arial" pitchFamily="34" charset="0"/>
                <a:ea typeface="Batang" pitchFamily="18" charset="-127"/>
                <a:cs typeface="Arial" pitchFamily="34" charset="0"/>
              </a:rPr>
              <a:t>DESCRIPTION DU SYSTEME DE SUIVI ET EVALUATION DU PROJET</a:t>
            </a:r>
            <a:r>
              <a:rPr lang="fr-FR" b="1" dirty="0">
                <a:solidFill>
                  <a:srgbClr val="0C3FE4"/>
                </a:solidFill>
                <a:latin typeface="Arial" pitchFamily="34" charset="0"/>
                <a:ea typeface="Batang" pitchFamily="18" charset="-127"/>
                <a:cs typeface="Arial" pitchFamily="34" charset="0"/>
              </a:rPr>
              <a:t>UATION</a:t>
            </a:r>
            <a:endParaRPr lang="it-IT" b="1" dirty="0">
              <a:solidFill>
                <a:srgbClr val="0C3FE4"/>
              </a:solidFill>
              <a:latin typeface="Arial" pitchFamily="34" charset="0"/>
              <a:ea typeface="Batang" pitchFamily="18" charset="-127"/>
              <a:cs typeface="Arial" pitchFamily="34" charset="0"/>
            </a:endParaRPr>
          </a:p>
        </p:txBody>
      </p:sp>
      <p:sp>
        <p:nvSpPr>
          <p:cNvPr id="11" name="ZoneTexte 10"/>
          <p:cNvSpPr txBox="1"/>
          <p:nvPr/>
        </p:nvSpPr>
        <p:spPr>
          <a:xfrm>
            <a:off x="1162472" y="1187332"/>
            <a:ext cx="7704856" cy="400110"/>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r>
              <a:rPr lang="fr-FR" sz="2000" b="1" dirty="0">
                <a:solidFill>
                  <a:srgbClr val="0C3FE4"/>
                </a:solidFill>
                <a:latin typeface="Arial" pitchFamily="34" charset="0"/>
                <a:ea typeface="Batang" pitchFamily="18" charset="-127"/>
                <a:cs typeface="Arial" pitchFamily="34" charset="0"/>
              </a:rPr>
              <a:t>Outils du Suivi &amp; Evaluation du PEJ</a:t>
            </a:r>
          </a:p>
        </p:txBody>
      </p:sp>
      <p:sp>
        <p:nvSpPr>
          <p:cNvPr id="13" name="ZoneTexte 12"/>
          <p:cNvSpPr txBox="1"/>
          <p:nvPr/>
        </p:nvSpPr>
        <p:spPr>
          <a:xfrm>
            <a:off x="1162472" y="2132856"/>
            <a:ext cx="7776864" cy="1520190"/>
          </a:xfrm>
          <a:prstGeom prst="roundRect">
            <a:avLst>
              <a:gd name="adj" fmla="val 5021"/>
            </a:avLst>
          </a:prstGeom>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r>
              <a:rPr lang="fr-FR" dirty="0"/>
              <a:t>Les outils pour la collecte, le traitement, l’analyse et le partage de l’information sont essentiellement des Fiches de planification (</a:t>
            </a:r>
            <a:r>
              <a:rPr lang="fr-FR" dirty="0" err="1"/>
              <a:t>technique,financière,marchés</a:t>
            </a:r>
            <a:r>
              <a:rPr lang="fr-FR" dirty="0"/>
              <a:t>);</a:t>
            </a:r>
          </a:p>
          <a:p>
            <a:pPr lvl="0"/>
            <a:r>
              <a:rPr lang="fr-FR" dirty="0"/>
              <a:t>Fiches de suivi </a:t>
            </a:r>
            <a:r>
              <a:rPr lang="fr-FR" dirty="0" err="1"/>
              <a:t>technique,financièr,marchés,mesures</a:t>
            </a:r>
            <a:r>
              <a:rPr lang="fr-FR" dirty="0"/>
              <a:t> environnementales et sociales) ainsi que des fiches de suivi de certains indicateurs,</a:t>
            </a:r>
          </a:p>
          <a:p>
            <a:pPr lvl="0"/>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2140220"/>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1">
                                            <p:bg/>
                                          </p:spTgt>
                                        </p:tgtEl>
                                        <p:attrNameLst>
                                          <p:attrName>style.visibility</p:attrName>
                                        </p:attrNameLst>
                                      </p:cBhvr>
                                      <p:to>
                                        <p:strVal val="visible"/>
                                      </p:to>
                                    </p:set>
                                    <p:animEffect transition="in" filter="wipe(down)">
                                      <p:cBhvr>
                                        <p:cTn id="15" dur="500"/>
                                        <p:tgtEl>
                                          <p:spTgt spid="11">
                                            <p:bg/>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wipe(down)">
                                      <p:cBhvr>
                                        <p:cTn id="18" dur="500"/>
                                        <p:tgtEl>
                                          <p:spTgt spid="11">
                                            <p:txEl>
                                              <p:pRg st="0" end="0"/>
                                            </p:txEl>
                                          </p:spTgt>
                                        </p:tgtEl>
                                      </p:cBhvr>
                                    </p:animEffect>
                                  </p:childTnLst>
                                </p:cTn>
                              </p:par>
                            </p:childTnLst>
                          </p:cTn>
                        </p:par>
                        <p:par>
                          <p:cTn id="19" fill="hold">
                            <p:stCondLst>
                              <p:cond delay="500"/>
                            </p:stCondLst>
                            <p:childTnLst>
                              <p:par>
                                <p:cTn id="20" presetID="18" presetClass="entr" presetSubtype="6"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strips(downRight)">
                                      <p:cBhvr>
                                        <p:cTn id="22"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11"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3" action="ppaction://hlinkfile"/>
          </p:cNvPr>
          <p:cNvSpPr/>
          <p:nvPr/>
        </p:nvSpPr>
        <p:spPr>
          <a:xfrm>
            <a:off x="1115520" y="2895325"/>
            <a:ext cx="7777080" cy="400110"/>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marL="457200" indent="-457200" algn="ctr">
              <a:defRPr/>
            </a:pPr>
            <a:r>
              <a:rPr lang="fr-FR" sz="2000" b="1" dirty="0">
                <a:solidFill>
                  <a:srgbClr val="00B050"/>
                </a:solidFill>
                <a:latin typeface="Arial" pitchFamily="34" charset="0"/>
                <a:ea typeface="Batang" pitchFamily="18" charset="-127"/>
                <a:cs typeface="Arial" pitchFamily="34" charset="0"/>
                <a:hlinkClick r:id="rId4" action="ppaction://hlinkfile"/>
              </a:rPr>
              <a:t>POINT 5 :</a:t>
            </a:r>
            <a:r>
              <a:rPr lang="fr-FR" sz="2000" b="1" dirty="0">
                <a:solidFill>
                  <a:srgbClr val="00B050"/>
                </a:solidFill>
                <a:latin typeface="Arial" pitchFamily="34" charset="0"/>
                <a:ea typeface="Batang" pitchFamily="18" charset="-127"/>
                <a:cs typeface="Arial" pitchFamily="34" charset="0"/>
              </a:rPr>
              <a:t> </a:t>
            </a:r>
            <a:r>
              <a:rPr lang="fr-FR" sz="2000" b="1" dirty="0">
                <a:solidFill>
                  <a:schemeClr val="tx1"/>
                </a:solidFill>
                <a:latin typeface="Arial" pitchFamily="34" charset="0"/>
                <a:cs typeface="Arial" pitchFamily="34" charset="0"/>
              </a:rPr>
              <a:t>FONCTIONS DE SUIVI EVALUATION</a:t>
            </a:r>
          </a:p>
        </p:txBody>
      </p:sp>
      <p:sp>
        <p:nvSpPr>
          <p:cNvPr id="4" name="Rectangle 3"/>
          <p:cNvSpPr/>
          <p:nvPr/>
        </p:nvSpPr>
        <p:spPr>
          <a:xfrm>
            <a:off x="1050219" y="332656"/>
            <a:ext cx="7986277" cy="369332"/>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fontAlgn="auto">
              <a:spcBef>
                <a:spcPts val="0"/>
              </a:spcBef>
              <a:spcAft>
                <a:spcPts val="0"/>
              </a:spcAft>
              <a:defRPr/>
            </a:pPr>
            <a:r>
              <a:rPr lang="fr-FR" b="1">
                <a:solidFill>
                  <a:schemeClr val="tx1"/>
                </a:solidFill>
                <a:latin typeface="Arial" pitchFamily="34" charset="0"/>
                <a:cs typeface="Arial" pitchFamily="34" charset="0"/>
              </a:rPr>
              <a:t>Partage du Manuel de suivi évaluation du PEJ</a:t>
            </a:r>
            <a:endParaRPr lang="fr-FR" b="1" dirty="0">
              <a:solidFill>
                <a:schemeClr val="tx1"/>
              </a:solidFill>
              <a:latin typeface="Arial" pitchFamily="34" charset="0"/>
              <a:cs typeface="Arial" pitchFamily="34" charset="0"/>
            </a:endParaRPr>
          </a:p>
        </p:txBody>
      </p:sp>
      <p:sp>
        <p:nvSpPr>
          <p:cNvPr id="11"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18</a:t>
            </a:fld>
            <a:endParaRPr lang="fr-FR" sz="1200" b="1" dirty="0">
              <a:solidFill>
                <a:srgbClr val="E7DEC9">
                  <a:shade val="50000"/>
                  <a:satMod val="200000"/>
                </a:srgbClr>
              </a:solidFill>
            </a:endParaRPr>
          </a:p>
        </p:txBody>
      </p:sp>
    </p:spTree>
    <p:extLst>
      <p:ext uri="{BB962C8B-B14F-4D97-AF65-F5344CB8AC3E}">
        <p14:creationId xmlns:p14="http://schemas.microsoft.com/office/powerpoint/2010/main" val="220914697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animEffect transition="in" filter="wipe(down)">
                                      <p:cBhvr>
                                        <p:cTn id="7" dur="500"/>
                                        <p:tgtEl>
                                          <p:spTgt spid="12">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wipe(down)">
                                      <p:cBhvr>
                                        <p:cTn id="10"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126468" y="3167541"/>
            <a:ext cx="7776864" cy="1354217"/>
          </a:xfrm>
          <a:prstGeom prst="rect">
            <a:avLst/>
          </a:prstGeom>
          <a:solidFill>
            <a:schemeClr val="bg1"/>
          </a:solid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lgn="just"/>
            <a:r>
              <a:rPr lang="fr-FR" b="1" dirty="0">
                <a:solidFill>
                  <a:schemeClr val="tx1"/>
                </a:solidFill>
                <a:latin typeface="Arial" pitchFamily="34" charset="0"/>
                <a:cs typeface="Arial" pitchFamily="34" charset="0"/>
              </a:rPr>
              <a:t>1- Le plan de travail pluriannuel (PTPA ) </a:t>
            </a:r>
            <a:r>
              <a:rPr lang="fr-FR" sz="1600" dirty="0">
                <a:solidFill>
                  <a:schemeClr val="tx1"/>
                </a:solidFill>
                <a:latin typeface="Arial" pitchFamily="34" charset="0"/>
                <a:cs typeface="Arial" pitchFamily="34" charset="0"/>
              </a:rPr>
              <a:t>: est fait au démarrage du projet en utilisant les méthodes de planification participatives et se basera sur le cadre du PAD, le cadre global de résultat et le manuel d’exécution du projet. Ce plan décrit les activités sur toute la durée du projet et le budget alloué à chaque activité</a:t>
            </a:r>
            <a:r>
              <a:rPr lang="it-IT" sz="1600" b="1" dirty="0"/>
              <a:t> </a:t>
            </a:r>
          </a:p>
        </p:txBody>
      </p:sp>
      <p:sp>
        <p:nvSpPr>
          <p:cNvPr id="16"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19</a:t>
            </a:fld>
            <a:endParaRPr lang="fr-FR" sz="1200" b="1" dirty="0">
              <a:solidFill>
                <a:srgbClr val="E7DEC9">
                  <a:shade val="50000"/>
                  <a:satMod val="200000"/>
                </a:srgbClr>
              </a:solidFill>
            </a:endParaRPr>
          </a:p>
        </p:txBody>
      </p:sp>
      <p:sp>
        <p:nvSpPr>
          <p:cNvPr id="9" name="ZoneTexte 8"/>
          <p:cNvSpPr txBox="1"/>
          <p:nvPr/>
        </p:nvSpPr>
        <p:spPr>
          <a:xfrm>
            <a:off x="1151264" y="4693537"/>
            <a:ext cx="7776864" cy="1646873"/>
          </a:xfrm>
          <a:prstGeom prst="roundRect">
            <a:avLst>
              <a:gd name="adj" fmla="val 5021"/>
            </a:avLst>
          </a:prstGeom>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fr-FR" b="1" dirty="0">
                <a:solidFill>
                  <a:schemeClr val="tx1"/>
                </a:solidFill>
                <a:latin typeface="Arial" pitchFamily="34" charset="0"/>
                <a:cs typeface="Arial" pitchFamily="34" charset="0"/>
              </a:rPr>
              <a:t>      2- Le Plan de travail et de budget annuel (PTBA) :</a:t>
            </a:r>
            <a:r>
              <a:rPr lang="fr-FR" dirty="0"/>
              <a:t> </a:t>
            </a:r>
            <a:r>
              <a:rPr lang="fr-FR" sz="1600" dirty="0">
                <a:solidFill>
                  <a:schemeClr val="tx1"/>
                </a:solidFill>
                <a:latin typeface="Arial" pitchFamily="34" charset="0"/>
                <a:cs typeface="Arial" pitchFamily="34" charset="0"/>
              </a:rPr>
              <a:t>Le Plan de travail et de budget annuel (PTBA) est un ensemble de document comprenant :</a:t>
            </a:r>
          </a:p>
          <a:p>
            <a:pPr algn="just"/>
            <a:r>
              <a:rPr lang="fr-FR" sz="1600" dirty="0">
                <a:solidFill>
                  <a:schemeClr val="tx1"/>
                </a:solidFill>
                <a:latin typeface="Arial" pitchFamily="34" charset="0"/>
                <a:cs typeface="Arial" pitchFamily="34" charset="0"/>
              </a:rPr>
              <a:t>Un narratif décrivant la logique d’intervention et les extrants/livrables attendus explicité de manière quantitative afin d’assurer leur suivi. Un tableau programmatique synthétique, une matrice d’implication des partenaires, une matrice d’évaluation des risques et un plan de passation de marchés.</a:t>
            </a:r>
            <a:endParaRPr lang="fr-FR" sz="1600" dirty="0">
              <a:solidFill>
                <a:prstClr val="black"/>
              </a:solidFill>
              <a:latin typeface="Arial" pitchFamily="34" charset="0"/>
              <a:ea typeface="Batang" pitchFamily="18" charset="-127"/>
              <a:cs typeface="Arial" pitchFamily="34" charset="0"/>
            </a:endParaRPr>
          </a:p>
        </p:txBody>
      </p:sp>
      <p:sp>
        <p:nvSpPr>
          <p:cNvPr id="12" name="Rectangle 11"/>
          <p:cNvSpPr/>
          <p:nvPr/>
        </p:nvSpPr>
        <p:spPr>
          <a:xfrm>
            <a:off x="1162472" y="1730697"/>
            <a:ext cx="7986277" cy="1323439"/>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just" fontAlgn="auto">
              <a:spcBef>
                <a:spcPts val="0"/>
              </a:spcBef>
              <a:spcAft>
                <a:spcPts val="0"/>
              </a:spcAft>
              <a:defRPr/>
            </a:pPr>
            <a:r>
              <a:rPr lang="fr-FR" sz="1600" dirty="0">
                <a:solidFill>
                  <a:schemeClr val="tx1"/>
                </a:solidFill>
                <a:latin typeface="Arial" pitchFamily="34" charset="0"/>
                <a:cs typeface="Arial" pitchFamily="34" charset="0"/>
              </a:rPr>
              <a:t>Cette fonction consiste à identifier d’une part l’ensemble des activités devant être mises en œuvre au cours de la vie du projet avec les ressources nécessaires et d’autre part à rendre opérationnelle cette planification pluriannuelle à travers des plans de travail et de budget annuel. Elle permet l’affectation des ressources nécessaires à la mise en œuvre de ces activités</a:t>
            </a:r>
            <a:endParaRPr lang="fr-FR" sz="1600" dirty="0">
              <a:solidFill>
                <a:srgbClr val="84AA33">
                  <a:lumMod val="50000"/>
                </a:srgbClr>
              </a:solidFill>
              <a:effectLst>
                <a:outerShdw blurRad="38100" dist="38100" dir="2700000" algn="tl">
                  <a:srgbClr val="000000">
                    <a:alpha val="43137"/>
                  </a:srgbClr>
                </a:outerShdw>
              </a:effectLst>
              <a:latin typeface="Arial" pitchFamily="34" charset="0"/>
              <a:ea typeface="Batang" pitchFamily="18" charset="-127"/>
              <a:cs typeface="Arial" pitchFamily="34" charset="0"/>
            </a:endParaRPr>
          </a:p>
        </p:txBody>
      </p:sp>
      <p:sp>
        <p:nvSpPr>
          <p:cNvPr id="6" name="ZoneTexte 5"/>
          <p:cNvSpPr txBox="1"/>
          <p:nvPr/>
        </p:nvSpPr>
        <p:spPr>
          <a:xfrm>
            <a:off x="1223272" y="1261837"/>
            <a:ext cx="7704856" cy="400110"/>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r>
              <a:rPr lang="fr-FR" sz="2000" b="1" dirty="0">
                <a:solidFill>
                  <a:srgbClr val="0C3FE4"/>
                </a:solidFill>
                <a:latin typeface="Arial" pitchFamily="34" charset="0"/>
                <a:ea typeface="Batang" pitchFamily="18" charset="-127"/>
                <a:cs typeface="Arial" pitchFamily="34" charset="0"/>
              </a:rPr>
              <a:t>1-LA FONCTION DE PLANIFICATION  (PTPA  et PTBA) </a:t>
            </a:r>
            <a:endParaRPr lang="it-IT" sz="2000" b="1" dirty="0">
              <a:solidFill>
                <a:srgbClr val="0C3FE4"/>
              </a:solidFill>
              <a:latin typeface="Arial" pitchFamily="34" charset="0"/>
              <a:ea typeface="Batang" pitchFamily="18" charset="-127"/>
              <a:cs typeface="Arial" pitchFamily="34" charset="0"/>
            </a:endParaRPr>
          </a:p>
        </p:txBody>
      </p:sp>
      <p:sp>
        <p:nvSpPr>
          <p:cNvPr id="7" name="ZoneTexte 6"/>
          <p:cNvSpPr txBox="1"/>
          <p:nvPr/>
        </p:nvSpPr>
        <p:spPr>
          <a:xfrm>
            <a:off x="1162472" y="138291"/>
            <a:ext cx="7704856" cy="400110"/>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r>
              <a:rPr lang="fr-FR" sz="2000" b="1" dirty="0">
                <a:solidFill>
                  <a:srgbClr val="0C3FE4"/>
                </a:solidFill>
                <a:latin typeface="Arial" pitchFamily="34" charset="0"/>
                <a:ea typeface="Batang" pitchFamily="18" charset="-127"/>
                <a:cs typeface="Arial" pitchFamily="34" charset="0"/>
              </a:rPr>
              <a:t>LA FONCTIONS DE SUIVI EVALUATION</a:t>
            </a:r>
            <a:endParaRPr lang="it-IT" sz="2000" b="1" dirty="0">
              <a:solidFill>
                <a:srgbClr val="0C3FE4"/>
              </a:solidFill>
              <a:latin typeface="Arial" pitchFamily="34" charset="0"/>
              <a:ea typeface="Batang" pitchFamily="18" charset="-127"/>
              <a:cs typeface="Arial" pitchFamily="34" charset="0"/>
            </a:endParaRPr>
          </a:p>
        </p:txBody>
      </p:sp>
      <p:sp>
        <p:nvSpPr>
          <p:cNvPr id="8" name="ZoneTexte 7"/>
          <p:cNvSpPr txBox="1"/>
          <p:nvPr/>
        </p:nvSpPr>
        <p:spPr>
          <a:xfrm>
            <a:off x="1267178" y="672768"/>
            <a:ext cx="7704856" cy="338554"/>
          </a:xfrm>
          <a:prstGeom prst="rect">
            <a:avLst/>
          </a:prstGeom>
          <a:solidFill>
            <a:schemeClr val="bg1"/>
          </a:solid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pPr lvl="1" algn="just"/>
            <a:r>
              <a:rPr lang="fr-FR" sz="1600" dirty="0">
                <a:solidFill>
                  <a:schemeClr val="tx1"/>
                </a:solidFill>
                <a:latin typeface="Arial" pitchFamily="34" charset="0"/>
                <a:cs typeface="Arial" pitchFamily="34" charset="0"/>
              </a:rPr>
              <a:t>Comprend les fonctions de : planification, de suivi-évaluation et de rapportage.</a:t>
            </a:r>
          </a:p>
        </p:txBody>
      </p:sp>
    </p:spTree>
    <p:extLst>
      <p:ext uri="{BB962C8B-B14F-4D97-AF65-F5344CB8AC3E}">
        <p14:creationId xmlns:p14="http://schemas.microsoft.com/office/powerpoint/2010/main" val="401343598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Right)">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wipe(down)">
                                      <p:cBhvr>
                                        <p:cTn id="12" dur="500"/>
                                        <p:tgtEl>
                                          <p:spTgt spid="5">
                                            <p:bg/>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down)">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bg/>
                                          </p:spTgt>
                                        </p:tgtEl>
                                        <p:attrNameLst>
                                          <p:attrName>style.visibility</p:attrName>
                                        </p:attrNameLst>
                                      </p:cBhvr>
                                      <p:to>
                                        <p:strVal val="visible"/>
                                      </p:to>
                                    </p:set>
                                    <p:animEffect transition="in" filter="wipe(down)">
                                      <p:cBhvr>
                                        <p:cTn id="20" dur="500"/>
                                        <p:tgtEl>
                                          <p:spTgt spid="6">
                                            <p:bg/>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wipe(down)">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7">
                                            <p:bg/>
                                          </p:spTgt>
                                        </p:tgtEl>
                                        <p:attrNameLst>
                                          <p:attrName>style.visibility</p:attrName>
                                        </p:attrNameLst>
                                      </p:cBhvr>
                                      <p:to>
                                        <p:strVal val="visible"/>
                                      </p:to>
                                    </p:set>
                                    <p:animEffect transition="in" filter="wipe(down)">
                                      <p:cBhvr>
                                        <p:cTn id="28" dur="500"/>
                                        <p:tgtEl>
                                          <p:spTgt spid="7">
                                            <p:bg/>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wipe(down)">
                                      <p:cBhvr>
                                        <p:cTn id="31" dur="500"/>
                                        <p:tgtEl>
                                          <p:spTgt spid="7">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8">
                                            <p:bg/>
                                          </p:spTgt>
                                        </p:tgtEl>
                                        <p:attrNameLst>
                                          <p:attrName>style.visibility</p:attrName>
                                        </p:attrNameLst>
                                      </p:cBhvr>
                                      <p:to>
                                        <p:strVal val="visible"/>
                                      </p:to>
                                    </p:set>
                                    <p:animEffect transition="in" filter="wipe(down)">
                                      <p:cBhvr>
                                        <p:cTn id="36" dur="500"/>
                                        <p:tgtEl>
                                          <p:spTgt spid="8">
                                            <p:bg/>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animEffect transition="in" filter="wipe(down)">
                                      <p:cBhvr>
                                        <p:cTn id="39"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6" grpId="0" build="allAtOnce" animBg="1"/>
      <p:bldP spid="7" grpId="0" build="allAtOnce" animBg="1"/>
      <p:bldP spid="8"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34000" r="-34000"/>
          </a:stretch>
        </a:blipFill>
        <a:effectLst/>
      </p:bgPr>
    </p:bg>
    <p:spTree>
      <p:nvGrpSpPr>
        <p:cNvPr id="1" name=""/>
        <p:cNvGrpSpPr/>
        <p:nvPr/>
      </p:nvGrpSpPr>
      <p:grpSpPr>
        <a:xfrm>
          <a:off x="0" y="0"/>
          <a:ext cx="0" cy="0"/>
          <a:chOff x="0" y="0"/>
          <a:chExt cx="0" cy="0"/>
        </a:xfrm>
      </p:grpSpPr>
      <p:sp>
        <p:nvSpPr>
          <p:cNvPr id="5" name="Rectangle 4"/>
          <p:cNvSpPr/>
          <p:nvPr/>
        </p:nvSpPr>
        <p:spPr>
          <a:xfrm>
            <a:off x="1043558" y="188640"/>
            <a:ext cx="7992938" cy="369332"/>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fontAlgn="auto">
              <a:spcBef>
                <a:spcPts val="0"/>
              </a:spcBef>
              <a:spcAft>
                <a:spcPts val="0"/>
              </a:spcAft>
              <a:defRPr/>
            </a:pPr>
            <a:r>
              <a:rPr lang="fr-FR" b="1" dirty="0">
                <a:solidFill>
                  <a:schemeClr val="tx1"/>
                </a:solidFill>
                <a:latin typeface="Arial" pitchFamily="34" charset="0"/>
                <a:cs typeface="Arial" pitchFamily="34" charset="0"/>
              </a:rPr>
              <a:t>Présentation  sur le suivi évaluation du PEJ</a:t>
            </a:r>
          </a:p>
        </p:txBody>
      </p:sp>
      <p:sp>
        <p:nvSpPr>
          <p:cNvPr id="12" name="Rectangle 5"/>
          <p:cNvSpPr>
            <a:spLocks noChangeArrowheads="1"/>
          </p:cNvSpPr>
          <p:nvPr/>
        </p:nvSpPr>
        <p:spPr bwMode="auto">
          <a:xfrm>
            <a:off x="1907704" y="692696"/>
            <a:ext cx="6031572" cy="584775"/>
          </a:xfrm>
          <a:prstGeom prst="rect">
            <a:avLst/>
          </a:prstGeom>
          <a:blipFill>
            <a:blip r:embed="rId4" cstate="print"/>
            <a:tile tx="0" ty="0" sx="100000" sy="100000" flip="none" algn="tl"/>
          </a:blipFill>
          <a:ln>
            <a:noFill/>
            <a:headEnd/>
            <a:tailEnd/>
          </a:ln>
          <a:scene3d>
            <a:camera prst="orthographicFront" fov="0">
              <a:rot lat="0" lon="0" rev="0"/>
            </a:camera>
            <a:lightRig rig="brightRoom" dir="tl">
              <a:rot lat="0" lon="0" rev="5400000"/>
            </a:lightRig>
          </a:scene3d>
        </p:spPr>
        <p:style>
          <a:lnRef idx="0">
            <a:schemeClr val="accent4"/>
          </a:lnRef>
          <a:fillRef idx="3">
            <a:schemeClr val="accent4"/>
          </a:fillRef>
          <a:effectRef idx="3">
            <a:schemeClr val="accent4"/>
          </a:effectRef>
          <a:fontRef idx="minor">
            <a:schemeClr val="lt1"/>
          </a:fontRef>
        </p:style>
        <p:txBody>
          <a:bodyPr wrap="square">
            <a:spAutoFit/>
          </a:bodyPr>
          <a:lstStyle/>
          <a:p>
            <a:pPr algn="ctr">
              <a:defRPr/>
            </a:pPr>
            <a:r>
              <a:rPr lang="fr-FR" sz="3200" b="1" u="sng" dirty="0">
                <a:solidFill>
                  <a:prstClr val="black"/>
                </a:solidFill>
                <a:latin typeface="Arial" pitchFamily="34" charset="0"/>
                <a:ea typeface="Batang" pitchFamily="18" charset="-127"/>
                <a:cs typeface="Arial" pitchFamily="34" charset="0"/>
              </a:rPr>
              <a:t>Plan de la présentation</a:t>
            </a:r>
          </a:p>
        </p:txBody>
      </p:sp>
      <p:sp>
        <p:nvSpPr>
          <p:cNvPr id="18" name="Rectangle 17"/>
          <p:cNvSpPr/>
          <p:nvPr/>
        </p:nvSpPr>
        <p:spPr>
          <a:xfrm>
            <a:off x="1115388" y="2197760"/>
            <a:ext cx="7754605" cy="369332"/>
          </a:xfrm>
          <a:prstGeom prst="rect">
            <a:avLst/>
          </a:prstGeom>
          <a:blipFill>
            <a:blip r:embed="rId5" cstate="print"/>
            <a:tile tx="0" ty="0" sx="100000" sy="100000" flip="none" algn="tl"/>
          </a:blip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defRPr/>
            </a:pPr>
            <a:r>
              <a:rPr lang="fr-FR" b="1" dirty="0">
                <a:solidFill>
                  <a:srgbClr val="000000"/>
                </a:solidFill>
                <a:latin typeface="Arial" pitchFamily="34" charset="0"/>
                <a:ea typeface="Batang" pitchFamily="18" charset="-127"/>
                <a:cs typeface="Arial" pitchFamily="34" charset="0"/>
              </a:rPr>
              <a:t>2- </a:t>
            </a:r>
            <a:r>
              <a:rPr lang="fr-FR" sz="1400" b="1" dirty="0">
                <a:solidFill>
                  <a:schemeClr val="tx1"/>
                </a:solidFill>
                <a:latin typeface="Arial" pitchFamily="34" charset="0"/>
                <a:cs typeface="Arial" pitchFamily="34" charset="0"/>
              </a:rPr>
              <a:t>  RAPPELS DES DEFINITIONS ET DES CONCEPTS DU SUIVI-EVALUATION</a:t>
            </a:r>
          </a:p>
        </p:txBody>
      </p:sp>
      <p:sp>
        <p:nvSpPr>
          <p:cNvPr id="22"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2</a:t>
            </a:fld>
            <a:endParaRPr lang="fr-FR" sz="1200" b="1" dirty="0">
              <a:solidFill>
                <a:srgbClr val="E7DEC9">
                  <a:shade val="50000"/>
                  <a:satMod val="200000"/>
                </a:srgbClr>
              </a:solidFill>
            </a:endParaRPr>
          </a:p>
        </p:txBody>
      </p:sp>
      <p:sp>
        <p:nvSpPr>
          <p:cNvPr id="8" name="Rectangle 7"/>
          <p:cNvSpPr/>
          <p:nvPr/>
        </p:nvSpPr>
        <p:spPr>
          <a:xfrm>
            <a:off x="1079473" y="2847349"/>
            <a:ext cx="7754605" cy="369332"/>
          </a:xfrm>
          <a:prstGeom prst="rect">
            <a:avLst/>
          </a:prstGeom>
          <a:blipFill>
            <a:blip r:embed="rId5" cstate="print"/>
            <a:tile tx="0" ty="0" sx="100000" sy="100000" flip="none" algn="tl"/>
          </a:blip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defRPr/>
            </a:pPr>
            <a:r>
              <a:rPr lang="fr-FR" b="1" dirty="0">
                <a:solidFill>
                  <a:srgbClr val="000000"/>
                </a:solidFill>
                <a:latin typeface="Arial" pitchFamily="34" charset="0"/>
                <a:ea typeface="Batang" pitchFamily="18" charset="-127"/>
                <a:cs typeface="Arial" pitchFamily="34" charset="0"/>
              </a:rPr>
              <a:t>3-</a:t>
            </a:r>
            <a:r>
              <a:rPr lang="fr-FR" sz="1400" b="1" dirty="0">
                <a:solidFill>
                  <a:schemeClr val="tx1"/>
                </a:solidFill>
                <a:latin typeface="Arial" pitchFamily="34" charset="0"/>
                <a:cs typeface="Arial" pitchFamily="34" charset="0"/>
              </a:rPr>
              <a:t>   PRESENTATION DU PROJET ET SON DISPOSITIF DE MISE EN ŒUVRE</a:t>
            </a:r>
          </a:p>
        </p:txBody>
      </p:sp>
      <p:sp>
        <p:nvSpPr>
          <p:cNvPr id="13" name="Rectangle 12"/>
          <p:cNvSpPr/>
          <p:nvPr/>
        </p:nvSpPr>
        <p:spPr>
          <a:xfrm>
            <a:off x="1137748" y="3496938"/>
            <a:ext cx="7754605" cy="369332"/>
          </a:xfrm>
          <a:prstGeom prst="rect">
            <a:avLst/>
          </a:prstGeom>
          <a:blipFill>
            <a:blip r:embed="rId5" cstate="print"/>
            <a:tile tx="0" ty="0" sx="100000" sy="100000" flip="none" algn="tl"/>
          </a:blip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defRPr/>
            </a:pPr>
            <a:r>
              <a:rPr lang="fr-FR" b="1" dirty="0">
                <a:solidFill>
                  <a:srgbClr val="000000"/>
                </a:solidFill>
                <a:latin typeface="Arial" pitchFamily="34" charset="0"/>
                <a:ea typeface="Batang" pitchFamily="18" charset="-127"/>
                <a:cs typeface="Arial" pitchFamily="34" charset="0"/>
              </a:rPr>
              <a:t>4-</a:t>
            </a:r>
            <a:r>
              <a:rPr lang="fr-FR" b="1" dirty="0"/>
              <a:t>  </a:t>
            </a:r>
            <a:r>
              <a:rPr lang="fr-FR" sz="1400" b="1" dirty="0">
                <a:solidFill>
                  <a:schemeClr val="tx1"/>
                </a:solidFill>
                <a:latin typeface="Arial" pitchFamily="34" charset="0"/>
                <a:cs typeface="Arial" pitchFamily="34" charset="0"/>
              </a:rPr>
              <a:t>DESCRIPTION DU SYSTEME DE SUIVI-EVALUATION</a:t>
            </a:r>
          </a:p>
        </p:txBody>
      </p:sp>
      <p:sp>
        <p:nvSpPr>
          <p:cNvPr id="14" name="Rectangle 13"/>
          <p:cNvSpPr/>
          <p:nvPr/>
        </p:nvSpPr>
        <p:spPr>
          <a:xfrm>
            <a:off x="1192645" y="5496941"/>
            <a:ext cx="7754605" cy="369332"/>
          </a:xfrm>
          <a:prstGeom prst="rect">
            <a:avLst/>
          </a:prstGeom>
          <a:blipFill>
            <a:blip r:embed="rId5" cstate="print"/>
            <a:tile tx="0" ty="0" sx="100000" sy="100000" flip="none" algn="tl"/>
          </a:blip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defRPr/>
            </a:pPr>
            <a:r>
              <a:rPr lang="fr-FR" b="1" dirty="0">
                <a:solidFill>
                  <a:srgbClr val="000000"/>
                </a:solidFill>
                <a:latin typeface="Arial" pitchFamily="34" charset="0"/>
                <a:ea typeface="Batang" pitchFamily="18" charset="-127"/>
                <a:cs typeface="Arial" pitchFamily="34" charset="0"/>
              </a:rPr>
              <a:t>5-2-</a:t>
            </a:r>
            <a:r>
              <a:rPr lang="fr-FR" sz="1400" b="1" dirty="0"/>
              <a:t> </a:t>
            </a:r>
            <a:r>
              <a:rPr lang="fr-FR" sz="1400" b="1" dirty="0">
                <a:solidFill>
                  <a:schemeClr val="tx1"/>
                </a:solidFill>
                <a:latin typeface="Arial" pitchFamily="34" charset="0"/>
                <a:cs typeface="Arial" pitchFamily="34" charset="0"/>
              </a:rPr>
              <a:t>- LE SUIVI-EVALUATION</a:t>
            </a:r>
            <a:endParaRPr lang="fr-FR" b="1" dirty="0">
              <a:solidFill>
                <a:srgbClr val="000000"/>
              </a:solidFill>
              <a:latin typeface="Arial" pitchFamily="34" charset="0"/>
              <a:ea typeface="Batang" pitchFamily="18" charset="-127"/>
              <a:cs typeface="Arial" pitchFamily="34" charset="0"/>
            </a:endParaRPr>
          </a:p>
        </p:txBody>
      </p:sp>
      <p:sp>
        <p:nvSpPr>
          <p:cNvPr id="15" name="Rectangle 14"/>
          <p:cNvSpPr/>
          <p:nvPr/>
        </p:nvSpPr>
        <p:spPr>
          <a:xfrm>
            <a:off x="1170406" y="4847352"/>
            <a:ext cx="7754605" cy="369332"/>
          </a:xfrm>
          <a:prstGeom prst="rect">
            <a:avLst/>
          </a:prstGeom>
          <a:blipFill>
            <a:blip r:embed="rId5" cstate="print"/>
            <a:tile tx="0" ty="0" sx="100000" sy="100000" flip="none" algn="tl"/>
          </a:blip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defRPr/>
            </a:pPr>
            <a:r>
              <a:rPr lang="fr-FR" b="1" dirty="0">
                <a:solidFill>
                  <a:srgbClr val="000000"/>
                </a:solidFill>
                <a:latin typeface="Arial" pitchFamily="34" charset="0"/>
                <a:ea typeface="Batang" pitchFamily="18" charset="-127"/>
                <a:cs typeface="Arial" pitchFamily="34" charset="0"/>
              </a:rPr>
              <a:t>5-1</a:t>
            </a:r>
            <a:r>
              <a:rPr lang="fr-FR" sz="1400" b="1" dirty="0">
                <a:solidFill>
                  <a:schemeClr val="tx1"/>
                </a:solidFill>
                <a:latin typeface="Arial" pitchFamily="34" charset="0"/>
                <a:cs typeface="Arial" pitchFamily="34" charset="0"/>
              </a:rPr>
              <a:t>. - LA PLANIFICATION (PTPA ET PTBA)</a:t>
            </a:r>
          </a:p>
        </p:txBody>
      </p:sp>
      <p:sp>
        <p:nvSpPr>
          <p:cNvPr id="16" name="Rectangle 15"/>
          <p:cNvSpPr/>
          <p:nvPr/>
        </p:nvSpPr>
        <p:spPr>
          <a:xfrm>
            <a:off x="1226004" y="6178193"/>
            <a:ext cx="7754605" cy="369332"/>
          </a:xfrm>
          <a:prstGeom prst="rect">
            <a:avLst/>
          </a:prstGeom>
          <a:blipFill>
            <a:blip r:embed="rId5" cstate="print"/>
            <a:tile tx="0" ty="0" sx="100000" sy="100000" flip="none" algn="tl"/>
          </a:blip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defRPr/>
            </a:pPr>
            <a:r>
              <a:rPr lang="fr-FR" b="1" dirty="0">
                <a:solidFill>
                  <a:srgbClr val="000000"/>
                </a:solidFill>
                <a:latin typeface="Arial" pitchFamily="34" charset="0"/>
                <a:ea typeface="Batang" pitchFamily="18" charset="-127"/>
                <a:cs typeface="Arial" pitchFamily="34" charset="0"/>
              </a:rPr>
              <a:t>5-3.</a:t>
            </a:r>
            <a:r>
              <a:rPr lang="fr-FR" b="1" dirty="0"/>
              <a:t> </a:t>
            </a:r>
            <a:r>
              <a:rPr lang="fr-FR" sz="1400" b="1" dirty="0">
                <a:solidFill>
                  <a:schemeClr val="tx1"/>
                </a:solidFill>
                <a:latin typeface="Arial" pitchFamily="34" charset="0"/>
                <a:cs typeface="Arial" pitchFamily="34" charset="0"/>
              </a:rPr>
              <a:t>LE RAPPORTAGE</a:t>
            </a:r>
          </a:p>
        </p:txBody>
      </p:sp>
      <p:sp>
        <p:nvSpPr>
          <p:cNvPr id="11" name="Rectangle 10"/>
          <p:cNvSpPr/>
          <p:nvPr/>
        </p:nvSpPr>
        <p:spPr>
          <a:xfrm>
            <a:off x="1074002" y="1597759"/>
            <a:ext cx="7754605" cy="369332"/>
          </a:xfrm>
          <a:prstGeom prst="rect">
            <a:avLst/>
          </a:prstGeom>
          <a:blipFill>
            <a:blip r:embed="rId5" cstate="print"/>
            <a:tile tx="0" ty="0" sx="100000" sy="100000" flip="none" algn="tl"/>
          </a:blip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defRPr/>
            </a:pPr>
            <a:r>
              <a:rPr lang="fr-FR" b="1" dirty="0">
                <a:solidFill>
                  <a:srgbClr val="000000"/>
                </a:solidFill>
                <a:latin typeface="Arial" pitchFamily="34" charset="0"/>
                <a:ea typeface="Batang" pitchFamily="18" charset="-127"/>
                <a:cs typeface="Arial" pitchFamily="34" charset="0"/>
              </a:rPr>
              <a:t>1-</a:t>
            </a:r>
            <a:r>
              <a:rPr lang="fr-FR" sz="1400" b="1" dirty="0">
                <a:solidFill>
                  <a:schemeClr val="tx1"/>
                </a:solidFill>
                <a:latin typeface="Arial" pitchFamily="34" charset="0"/>
                <a:cs typeface="Arial" pitchFamily="34" charset="0"/>
              </a:rPr>
              <a:t>   </a:t>
            </a:r>
            <a:r>
              <a:rPr lang="fr-FR" sz="1400" dirty="0">
                <a:solidFill>
                  <a:prstClr val="black"/>
                </a:solidFill>
                <a:latin typeface="Arial" panose="020B0604020202020204" pitchFamily="34" charset="0"/>
                <a:cs typeface="Arial" panose="020B0604020202020204" pitchFamily="34" charset="0"/>
              </a:rPr>
              <a:t>INTRODUCTION</a:t>
            </a:r>
          </a:p>
        </p:txBody>
      </p:sp>
      <p:sp>
        <p:nvSpPr>
          <p:cNvPr id="17" name="Rectangle 16"/>
          <p:cNvSpPr/>
          <p:nvPr/>
        </p:nvSpPr>
        <p:spPr>
          <a:xfrm>
            <a:off x="1145955" y="4175023"/>
            <a:ext cx="7754605" cy="369332"/>
          </a:xfrm>
          <a:prstGeom prst="rect">
            <a:avLst/>
          </a:prstGeom>
          <a:blipFill>
            <a:blip r:embed="rId5" cstate="print"/>
            <a:tile tx="0" ty="0" sx="100000" sy="100000" flip="none" algn="tl"/>
          </a:blip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defRPr/>
            </a:pPr>
            <a:r>
              <a:rPr lang="fr-FR" b="1" dirty="0">
                <a:solidFill>
                  <a:srgbClr val="000000"/>
                </a:solidFill>
                <a:latin typeface="Arial" pitchFamily="34" charset="0"/>
                <a:ea typeface="Batang" pitchFamily="18" charset="-127"/>
                <a:cs typeface="Arial" pitchFamily="34" charset="0"/>
              </a:rPr>
              <a:t>5</a:t>
            </a:r>
            <a:r>
              <a:rPr lang="fr-FR" sz="1400" b="1" dirty="0">
                <a:solidFill>
                  <a:schemeClr val="tx1"/>
                </a:solidFill>
                <a:latin typeface="Arial" pitchFamily="34" charset="0"/>
                <a:cs typeface="Arial" pitchFamily="34" charset="0"/>
              </a:rPr>
              <a:t>. – FONCTION DE SUIVI EVALUATION</a:t>
            </a:r>
          </a:p>
        </p:txBody>
      </p:sp>
    </p:spTree>
    <p:extLst>
      <p:ext uri="{BB962C8B-B14F-4D97-AF65-F5344CB8AC3E}">
        <p14:creationId xmlns:p14="http://schemas.microsoft.com/office/powerpoint/2010/main" val="3014225833"/>
      </p:ext>
    </p:extLst>
  </p:cSld>
  <p:clrMapOvr>
    <a:masterClrMapping/>
  </p:clrMapOvr>
  <p:transition>
    <p:comb/>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90450" y="332656"/>
            <a:ext cx="7853550" cy="400110"/>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fr-FR" sz="2000" b="1" dirty="0">
                <a:solidFill>
                  <a:srgbClr val="0C3FE4"/>
                </a:solidFill>
                <a:latin typeface="Arial" pitchFamily="34" charset="0"/>
                <a:ea typeface="Batang" pitchFamily="18" charset="-127"/>
                <a:cs typeface="Arial" pitchFamily="34" charset="0"/>
              </a:rPr>
              <a:t>2- LA FONCTION DE  SUIVI-EVALUATION</a:t>
            </a:r>
            <a:endParaRPr lang="fr-FR" sz="2000" b="1" dirty="0">
              <a:solidFill>
                <a:srgbClr val="84AA33">
                  <a:lumMod val="50000"/>
                </a:srgbClr>
              </a:solidFill>
              <a:latin typeface="Arial" pitchFamily="34" charset="0"/>
              <a:ea typeface="Batang" pitchFamily="18" charset="-127"/>
              <a:cs typeface="Arial" pitchFamily="34" charset="0"/>
            </a:endParaRPr>
          </a:p>
        </p:txBody>
      </p:sp>
      <p:sp>
        <p:nvSpPr>
          <p:cNvPr id="16"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20</a:t>
            </a:fld>
            <a:endParaRPr lang="fr-FR" sz="1200" b="1" dirty="0">
              <a:solidFill>
                <a:srgbClr val="E7DEC9">
                  <a:shade val="50000"/>
                  <a:satMod val="200000"/>
                </a:srgbClr>
              </a:solidFill>
            </a:endParaRPr>
          </a:p>
        </p:txBody>
      </p:sp>
      <p:sp>
        <p:nvSpPr>
          <p:cNvPr id="8" name="ZoneTexte 7"/>
          <p:cNvSpPr txBox="1"/>
          <p:nvPr/>
        </p:nvSpPr>
        <p:spPr>
          <a:xfrm>
            <a:off x="1298656" y="2173143"/>
            <a:ext cx="7344910" cy="1077218"/>
          </a:xfrm>
          <a:prstGeom prst="rect">
            <a:avLst/>
          </a:prstGeom>
          <a:no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sz="1600" b="1" dirty="0">
                <a:solidFill>
                  <a:srgbClr val="0C3FE4"/>
                </a:solidFill>
                <a:latin typeface="Arial" pitchFamily="34" charset="0"/>
                <a:ea typeface="Batang" pitchFamily="18" charset="-127"/>
                <a:cs typeface="Arial" pitchFamily="34" charset="0"/>
              </a:rPr>
              <a:t>Suivi du cadre de résultats</a:t>
            </a:r>
            <a:endParaRPr lang="fr-FR" sz="1600" dirty="0">
              <a:solidFill>
                <a:schemeClr val="tx1"/>
              </a:solidFill>
              <a:latin typeface="Arial" pitchFamily="34" charset="0"/>
              <a:cs typeface="Arial" pitchFamily="34" charset="0"/>
            </a:endParaRPr>
          </a:p>
          <a:p>
            <a:pPr lvl="0"/>
            <a:r>
              <a:rPr lang="fr-FR" sz="1600" dirty="0">
                <a:solidFill>
                  <a:schemeClr val="tx1"/>
                </a:solidFill>
                <a:latin typeface="Arial" pitchFamily="34" charset="0"/>
                <a:cs typeface="Arial" pitchFamily="34" charset="0"/>
              </a:rPr>
              <a:t>Permet de suivre l’avancement en termes de réalisations et des changements (approche GAR) du projet. Elle se base sur les fiches descriptives de chaque indicateur du Cadre De Résultats contenues dans le Manuel de S&amp;E. </a:t>
            </a:r>
            <a:endParaRPr lang="ar-SA" sz="1600" dirty="0">
              <a:solidFill>
                <a:schemeClr val="tx1"/>
              </a:solidFill>
              <a:latin typeface="Arial" pitchFamily="34" charset="0"/>
              <a:cs typeface="Arial" pitchFamily="34" charset="0"/>
            </a:endParaRPr>
          </a:p>
        </p:txBody>
      </p:sp>
      <p:sp>
        <p:nvSpPr>
          <p:cNvPr id="9" name="ZoneTexte 8"/>
          <p:cNvSpPr txBox="1"/>
          <p:nvPr/>
        </p:nvSpPr>
        <p:spPr>
          <a:xfrm>
            <a:off x="1282066" y="3437770"/>
            <a:ext cx="7344910" cy="861774"/>
          </a:xfrm>
          <a:prstGeom prst="rect">
            <a:avLst/>
          </a:prstGeom>
          <a:no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sz="1600" b="1" dirty="0">
                <a:solidFill>
                  <a:srgbClr val="0C3FE4"/>
                </a:solidFill>
                <a:latin typeface="Arial" pitchFamily="34" charset="0"/>
                <a:ea typeface="Batang" pitchFamily="18" charset="-127"/>
                <a:cs typeface="Arial" pitchFamily="34" charset="0"/>
              </a:rPr>
              <a:t>Suivi  de la mise en œuvre du PTBA</a:t>
            </a:r>
            <a:endParaRPr lang="fr-FR" sz="1600" dirty="0">
              <a:solidFill>
                <a:schemeClr val="tx1"/>
              </a:solidFill>
              <a:latin typeface="Arial" pitchFamily="34" charset="0"/>
              <a:cs typeface="Arial" pitchFamily="34" charset="0"/>
            </a:endParaRPr>
          </a:p>
          <a:p>
            <a:pPr lvl="0"/>
            <a:r>
              <a:rPr lang="fr-FR" sz="1600" dirty="0">
                <a:solidFill>
                  <a:schemeClr val="tx1"/>
                </a:solidFill>
                <a:latin typeface="Arial" pitchFamily="34" charset="0"/>
                <a:cs typeface="Arial" pitchFamily="34" charset="0"/>
              </a:rPr>
              <a:t>Cette section vise à « suivre qu’est-ce que le projet réalise annuellement ». Le but de ce suivi est de vérifier la réalisation effective des activités</a:t>
            </a:r>
            <a:r>
              <a:rPr lang="fr-FR" dirty="0">
                <a:solidFill>
                  <a:schemeClr val="tx1"/>
                </a:solidFill>
                <a:latin typeface="Arial" pitchFamily="34" charset="0"/>
                <a:cs typeface="Arial" pitchFamily="34" charset="0"/>
              </a:rPr>
              <a:t>. </a:t>
            </a:r>
            <a:r>
              <a:rPr lang="fr-FR" b="1" dirty="0">
                <a:solidFill>
                  <a:srgbClr val="0C3FE4"/>
                </a:solidFill>
                <a:latin typeface="Arial" pitchFamily="34" charset="0"/>
                <a:ea typeface="Batang" pitchFamily="18" charset="-127"/>
                <a:cs typeface="Arial" pitchFamily="34" charset="0"/>
              </a:rPr>
              <a:t> </a:t>
            </a:r>
            <a:endParaRPr lang="ar-SA" sz="1400" dirty="0">
              <a:solidFill>
                <a:srgbClr val="0C3FE4"/>
              </a:solidFill>
              <a:latin typeface="Arial" pitchFamily="34" charset="0"/>
              <a:ea typeface="Batang" pitchFamily="18" charset="-127"/>
              <a:cs typeface="Arial" pitchFamily="34" charset="0"/>
            </a:endParaRPr>
          </a:p>
        </p:txBody>
      </p:sp>
      <p:sp>
        <p:nvSpPr>
          <p:cNvPr id="12" name="ZoneTexte 11"/>
          <p:cNvSpPr txBox="1"/>
          <p:nvPr/>
        </p:nvSpPr>
        <p:spPr>
          <a:xfrm>
            <a:off x="1213114" y="4496576"/>
            <a:ext cx="7344910" cy="1908215"/>
          </a:xfrm>
          <a:prstGeom prst="rect">
            <a:avLst/>
          </a:prstGeom>
          <a:no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sz="1600" b="1" dirty="0">
                <a:solidFill>
                  <a:srgbClr val="0C3FE4"/>
                </a:solidFill>
                <a:latin typeface="Arial" pitchFamily="34" charset="0"/>
                <a:ea typeface="Batang" pitchFamily="18" charset="-127"/>
                <a:cs typeface="Arial" pitchFamily="34" charset="0"/>
              </a:rPr>
              <a:t>Suivi financier </a:t>
            </a:r>
            <a:r>
              <a:rPr lang="fr-FR" sz="1600" dirty="0">
                <a:solidFill>
                  <a:schemeClr val="tx1"/>
                </a:solidFill>
                <a:latin typeface="Arial" pitchFamily="34" charset="0"/>
                <a:cs typeface="Arial" pitchFamily="34" charset="0"/>
              </a:rPr>
              <a:t>Le suivi financier a pour but d’assurer le suivi du décaissement afin de vérifier une mise en œuvre conforme à la programmation budgétaire prévue. Ce suivi concerne l’analyse des décaissements par composante et sous composante ainsi que par type de dépense</a:t>
            </a:r>
            <a:r>
              <a:rPr lang="fr-FR" dirty="0">
                <a:solidFill>
                  <a:schemeClr val="tx1"/>
                </a:solidFill>
                <a:latin typeface="Arial" pitchFamily="34" charset="0"/>
                <a:cs typeface="Arial" pitchFamily="34" charset="0"/>
              </a:rPr>
              <a:t>.</a:t>
            </a:r>
          </a:p>
          <a:p>
            <a:r>
              <a:rPr lang="fr-FR" b="1" dirty="0">
                <a:solidFill>
                  <a:srgbClr val="0C3FE4"/>
                </a:solidFill>
                <a:latin typeface="Arial" pitchFamily="34" charset="0"/>
                <a:ea typeface="Batang" pitchFamily="18" charset="-127"/>
                <a:cs typeface="Arial" pitchFamily="34" charset="0"/>
              </a:rPr>
              <a:t> </a:t>
            </a:r>
            <a:r>
              <a:rPr lang="fr-FR" sz="1600" dirty="0">
                <a:solidFill>
                  <a:schemeClr val="tx1"/>
                </a:solidFill>
                <a:latin typeface="Arial" pitchFamily="34" charset="0"/>
                <a:cs typeface="Arial" pitchFamily="34" charset="0"/>
              </a:rPr>
              <a:t>Ce suivi est réalisé automatiquement à partir du logiciel de suivi financier TOM PRO utilisé par le projet et par la suite sont automatiquement transférés dans le logiciel de planification et de suivi</a:t>
            </a:r>
            <a:r>
              <a:rPr lang="fr-FR" b="1" dirty="0">
                <a:solidFill>
                  <a:srgbClr val="0C3FE4"/>
                </a:solidFill>
                <a:latin typeface="Arial" pitchFamily="34" charset="0"/>
                <a:ea typeface="Batang" pitchFamily="18" charset="-127"/>
                <a:cs typeface="Arial" pitchFamily="34" charset="0"/>
              </a:rPr>
              <a:t>.</a:t>
            </a:r>
            <a:endParaRPr lang="ar-SA" sz="1400" dirty="0">
              <a:solidFill>
                <a:srgbClr val="0C3FE4"/>
              </a:solidFill>
              <a:latin typeface="Arial" pitchFamily="34" charset="0"/>
              <a:ea typeface="Batang" pitchFamily="18" charset="-127"/>
              <a:cs typeface="Arial" pitchFamily="34" charset="0"/>
            </a:endParaRPr>
          </a:p>
        </p:txBody>
      </p:sp>
      <p:sp>
        <p:nvSpPr>
          <p:cNvPr id="10" name="ZoneTexte 9"/>
          <p:cNvSpPr txBox="1"/>
          <p:nvPr/>
        </p:nvSpPr>
        <p:spPr>
          <a:xfrm>
            <a:off x="1298656" y="898893"/>
            <a:ext cx="7344910" cy="1077218"/>
          </a:xfrm>
          <a:prstGeom prst="rect">
            <a:avLst/>
          </a:prstGeom>
          <a:no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sz="1600" dirty="0">
                <a:solidFill>
                  <a:schemeClr val="tx1"/>
                </a:solidFill>
                <a:latin typeface="Arial" pitchFamily="34" charset="0"/>
                <a:cs typeface="Arial" pitchFamily="34" charset="0"/>
              </a:rPr>
              <a:t>La fonction de suivi-évaluation  peut être considérée comme  « fonctionne régalienne » du système, la plus importante du dispositif. Elle doit assurer que l’ensemble des informations clés en S&amp;E soit disponible et utilisable à travers le logiciel de planification et suivi-évaluation. </a:t>
            </a:r>
            <a:endParaRPr lang="ar-SA" sz="16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00048642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2000"/>
                                        <p:tgtEl>
                                          <p:spTgt spid="8">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2000"/>
                                        <p:tgtEl>
                                          <p:spTgt spid="8">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Effect transition="in" filter="fade">
                                      <p:cBhvr>
                                        <p:cTn id="13" dur="2000"/>
                                        <p:tgtEl>
                                          <p:spTgt spid="8">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bg/>
                                          </p:spTgt>
                                        </p:tgtEl>
                                        <p:attrNameLst>
                                          <p:attrName>style.visibility</p:attrName>
                                        </p:attrNameLst>
                                      </p:cBhvr>
                                      <p:to>
                                        <p:strVal val="visible"/>
                                      </p:to>
                                    </p:set>
                                    <p:animEffect transition="in" filter="fade">
                                      <p:cBhvr>
                                        <p:cTn id="18" dur="2000"/>
                                        <p:tgtEl>
                                          <p:spTgt spid="9">
                                            <p:bg/>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2000"/>
                                        <p:tgtEl>
                                          <p:spTgt spid="9">
                                            <p:txEl>
                                              <p:pRg st="0" end="0"/>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xEl>
                                              <p:pRg st="1" end="1"/>
                                            </p:txEl>
                                          </p:spTgt>
                                        </p:tgtEl>
                                        <p:attrNameLst>
                                          <p:attrName>style.visibility</p:attrName>
                                        </p:attrNameLst>
                                      </p:cBhvr>
                                      <p:to>
                                        <p:strVal val="visible"/>
                                      </p:to>
                                    </p:set>
                                    <p:animEffect transition="in" filter="fade">
                                      <p:cBhvr>
                                        <p:cTn id="24" dur="2000"/>
                                        <p:tgtEl>
                                          <p:spTgt spid="9">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
                                            <p:bg/>
                                          </p:spTgt>
                                        </p:tgtEl>
                                        <p:attrNameLst>
                                          <p:attrName>style.visibility</p:attrName>
                                        </p:attrNameLst>
                                      </p:cBhvr>
                                      <p:to>
                                        <p:strVal val="visible"/>
                                      </p:to>
                                    </p:set>
                                    <p:animEffect transition="in" filter="fade">
                                      <p:cBhvr>
                                        <p:cTn id="29" dur="2000"/>
                                        <p:tgtEl>
                                          <p:spTgt spid="12">
                                            <p:bg/>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2">
                                            <p:txEl>
                                              <p:pRg st="0" end="0"/>
                                            </p:txEl>
                                          </p:spTgt>
                                        </p:tgtEl>
                                        <p:attrNameLst>
                                          <p:attrName>style.visibility</p:attrName>
                                        </p:attrNameLst>
                                      </p:cBhvr>
                                      <p:to>
                                        <p:strVal val="visible"/>
                                      </p:to>
                                    </p:set>
                                    <p:animEffect transition="in" filter="fade">
                                      <p:cBhvr>
                                        <p:cTn id="32" dur="2000"/>
                                        <p:tgtEl>
                                          <p:spTgt spid="12">
                                            <p:txEl>
                                              <p:pRg st="0" end="0"/>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2">
                                            <p:txEl>
                                              <p:pRg st="1" end="1"/>
                                            </p:txEl>
                                          </p:spTgt>
                                        </p:tgtEl>
                                        <p:attrNameLst>
                                          <p:attrName>style.visibility</p:attrName>
                                        </p:attrNameLst>
                                      </p:cBhvr>
                                      <p:to>
                                        <p:strVal val="visible"/>
                                      </p:to>
                                    </p:set>
                                    <p:animEffect transition="in" filter="fade">
                                      <p:cBhvr>
                                        <p:cTn id="35" dur="2000"/>
                                        <p:tgtEl>
                                          <p:spTgt spid="12">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
                                            <p:bg/>
                                          </p:spTgt>
                                        </p:tgtEl>
                                        <p:attrNameLst>
                                          <p:attrName>style.visibility</p:attrName>
                                        </p:attrNameLst>
                                      </p:cBhvr>
                                      <p:to>
                                        <p:strVal val="visible"/>
                                      </p:to>
                                    </p:set>
                                    <p:animEffect transition="in" filter="fade">
                                      <p:cBhvr>
                                        <p:cTn id="40" dur="2000"/>
                                        <p:tgtEl>
                                          <p:spTgt spid="10">
                                            <p:bg/>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Effect transition="in" filter="fade">
                                      <p:cBhvr>
                                        <p:cTn id="43"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P spid="9" grpId="0" build="allAtOnce" animBg="1"/>
      <p:bldP spid="12" grpId="0" build="allAtOnce" animBg="1"/>
      <p:bldP spid="10" grpId="0" build="allAtOnce"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691680" y="3449129"/>
            <a:ext cx="6272410" cy="400110"/>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fr-FR" sz="2000" b="1" dirty="0">
                <a:solidFill>
                  <a:srgbClr val="0C3FE4"/>
                </a:solidFill>
                <a:latin typeface="Arial" pitchFamily="34" charset="0"/>
                <a:ea typeface="Batang" pitchFamily="18" charset="-127"/>
                <a:cs typeface="Arial" pitchFamily="34" charset="0"/>
              </a:rPr>
              <a:t>3- LA FONCTION DE  RAPPORTAGE</a:t>
            </a:r>
            <a:endParaRPr lang="fr-FR" sz="2000" b="1" dirty="0">
              <a:solidFill>
                <a:srgbClr val="84AA33">
                  <a:lumMod val="50000"/>
                </a:srgbClr>
              </a:solidFill>
              <a:latin typeface="Arial" pitchFamily="34" charset="0"/>
              <a:ea typeface="Batang" pitchFamily="18" charset="-127"/>
              <a:cs typeface="Arial" pitchFamily="34" charset="0"/>
            </a:endParaRPr>
          </a:p>
        </p:txBody>
      </p:sp>
      <p:sp>
        <p:nvSpPr>
          <p:cNvPr id="16"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21</a:t>
            </a:fld>
            <a:endParaRPr lang="fr-FR" sz="1200" b="1" dirty="0">
              <a:solidFill>
                <a:srgbClr val="E7DEC9">
                  <a:shade val="50000"/>
                  <a:satMod val="200000"/>
                </a:srgbClr>
              </a:solidFill>
            </a:endParaRPr>
          </a:p>
        </p:txBody>
      </p:sp>
      <p:sp>
        <p:nvSpPr>
          <p:cNvPr id="8" name="ZoneTexte 7"/>
          <p:cNvSpPr txBox="1"/>
          <p:nvPr/>
        </p:nvSpPr>
        <p:spPr>
          <a:xfrm>
            <a:off x="1198194" y="135928"/>
            <a:ext cx="7344910" cy="830997"/>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sz="1600" b="1" dirty="0">
                <a:solidFill>
                  <a:srgbClr val="0C3FE4"/>
                </a:solidFill>
                <a:latin typeface="Arial" pitchFamily="34" charset="0"/>
                <a:ea typeface="Batang" pitchFamily="18" charset="-127"/>
                <a:cs typeface="Arial" pitchFamily="34" charset="0"/>
              </a:rPr>
              <a:t>Suivi de l’efficience de la passation des marchés Permet : </a:t>
            </a:r>
            <a:r>
              <a:rPr lang="fr-FR" sz="1600" dirty="0">
                <a:solidFill>
                  <a:schemeClr val="tx1"/>
                </a:solidFill>
                <a:latin typeface="Arial" pitchFamily="34" charset="0"/>
                <a:cs typeface="Arial" pitchFamily="34" charset="0"/>
              </a:rPr>
              <a:t>se fera à travers le plan de passation des marchés et le logiciel STEP qui a été élaboré avec le support de la Banque Mondiale</a:t>
            </a:r>
            <a:r>
              <a:rPr lang="fr-FR" sz="1600" b="1" dirty="0">
                <a:solidFill>
                  <a:srgbClr val="0C3FE4"/>
                </a:solidFill>
                <a:latin typeface="Arial" pitchFamily="34" charset="0"/>
                <a:ea typeface="Batang" pitchFamily="18" charset="-127"/>
                <a:cs typeface="Arial" pitchFamily="34" charset="0"/>
              </a:rPr>
              <a:t> </a:t>
            </a:r>
            <a:endParaRPr lang="ar-SA" sz="1600" dirty="0">
              <a:solidFill>
                <a:srgbClr val="0C3FE4"/>
              </a:solidFill>
              <a:latin typeface="Arial" pitchFamily="34" charset="0"/>
              <a:ea typeface="Batang" pitchFamily="18" charset="-127"/>
              <a:cs typeface="Arial" pitchFamily="34" charset="0"/>
            </a:endParaRPr>
          </a:p>
        </p:txBody>
      </p:sp>
      <p:sp>
        <p:nvSpPr>
          <p:cNvPr id="9" name="ZoneTexte 8"/>
          <p:cNvSpPr txBox="1"/>
          <p:nvPr/>
        </p:nvSpPr>
        <p:spPr>
          <a:xfrm>
            <a:off x="1170485" y="1256108"/>
            <a:ext cx="7344910" cy="861774"/>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sz="1600" b="1" dirty="0">
                <a:solidFill>
                  <a:srgbClr val="0C3FE4"/>
                </a:solidFill>
                <a:latin typeface="Arial" pitchFamily="34" charset="0"/>
                <a:ea typeface="Batang" pitchFamily="18" charset="-127"/>
                <a:cs typeface="Arial" pitchFamily="34" charset="0"/>
              </a:rPr>
              <a:t>Suivi des risques : </a:t>
            </a:r>
            <a:r>
              <a:rPr lang="fr-FR" sz="1600" dirty="0">
                <a:solidFill>
                  <a:schemeClr val="tx1"/>
                </a:solidFill>
                <a:latin typeface="Arial" pitchFamily="34" charset="0"/>
                <a:cs typeface="Arial" pitchFamily="34" charset="0"/>
              </a:rPr>
              <a:t>Le suivi des risque a pour but d’assurer le suivi des facteurs externes au projet, c’est-à-dire événements externes susceptibles d’affecter le bon avancement ou la réussite du PEJ .</a:t>
            </a:r>
            <a:endParaRPr lang="ar-SA" sz="1400" dirty="0">
              <a:solidFill>
                <a:srgbClr val="0C3FE4"/>
              </a:solidFill>
              <a:latin typeface="Arial" pitchFamily="34" charset="0"/>
              <a:ea typeface="Batang" pitchFamily="18" charset="-127"/>
              <a:cs typeface="Arial" pitchFamily="34" charset="0"/>
            </a:endParaRPr>
          </a:p>
        </p:txBody>
      </p:sp>
      <p:sp>
        <p:nvSpPr>
          <p:cNvPr id="12" name="ZoneTexte 11"/>
          <p:cNvSpPr txBox="1"/>
          <p:nvPr/>
        </p:nvSpPr>
        <p:spPr>
          <a:xfrm>
            <a:off x="1075098" y="2368007"/>
            <a:ext cx="7607358" cy="830997"/>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sz="1600" b="1" dirty="0">
                <a:solidFill>
                  <a:srgbClr val="0C3FE4"/>
                </a:solidFill>
                <a:latin typeface="Arial" pitchFamily="34" charset="0"/>
                <a:ea typeface="Batang" pitchFamily="18" charset="-127"/>
                <a:cs typeface="Arial" pitchFamily="34" charset="0"/>
              </a:rPr>
              <a:t>L’évaluation : </a:t>
            </a:r>
            <a:r>
              <a:rPr lang="fr-FR" sz="1600" dirty="0">
                <a:solidFill>
                  <a:schemeClr val="tx1"/>
                </a:solidFill>
                <a:latin typeface="Arial" pitchFamily="34" charset="0"/>
                <a:cs typeface="Arial" pitchFamily="34" charset="0"/>
              </a:rPr>
              <a:t>sera déclinée à travers un certain nombre d'instruments pour examiner les progrès réalisés et répondre aux problèmes de mise en œuvre (missions de supervisions, Évaluation à mi-parcours ,évaluation finale et autres )</a:t>
            </a:r>
            <a:endParaRPr lang="ar-SA" sz="1400" dirty="0">
              <a:solidFill>
                <a:srgbClr val="0C3FE4"/>
              </a:solidFill>
              <a:latin typeface="Arial" pitchFamily="34" charset="0"/>
              <a:ea typeface="Batang" pitchFamily="18" charset="-127"/>
              <a:cs typeface="Arial" pitchFamily="34" charset="0"/>
            </a:endParaRPr>
          </a:p>
        </p:txBody>
      </p:sp>
      <p:sp>
        <p:nvSpPr>
          <p:cNvPr id="10" name="ZoneTexte 9"/>
          <p:cNvSpPr txBox="1"/>
          <p:nvPr/>
        </p:nvSpPr>
        <p:spPr>
          <a:xfrm>
            <a:off x="1170485" y="4017801"/>
            <a:ext cx="7607358" cy="1569660"/>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sz="1600" b="1" dirty="0">
                <a:solidFill>
                  <a:srgbClr val="0C3FE4"/>
                </a:solidFill>
                <a:latin typeface="Arial" pitchFamily="34" charset="0"/>
                <a:ea typeface="Batang" pitchFamily="18" charset="-127"/>
                <a:cs typeface="Arial" pitchFamily="34" charset="0"/>
              </a:rPr>
              <a:t>LE RAPPORTAGE : </a:t>
            </a:r>
            <a:r>
              <a:rPr lang="fr-FR" sz="1600" dirty="0">
                <a:solidFill>
                  <a:schemeClr val="tx1"/>
                </a:solidFill>
                <a:latin typeface="Arial" pitchFamily="34" charset="0"/>
                <a:cs typeface="Arial" pitchFamily="34" charset="0"/>
              </a:rPr>
              <a:t>Le rapportage consiste à rendre compte périodiquement de la mise en œuvre du projet et de la progression vers les résultats. Ce rapportage comprendra le rapport de démarrage, les rapports trimestriels, les rapports annuels les comptes rendus de réunions du Comité de Pilotage, le rapport annuel de S&amp;E ainsi que les Aides mémoires des missions de supervision de la banque mondiale.:</a:t>
            </a:r>
            <a:endParaRPr lang="ar-SA" sz="16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562082228"/>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2000"/>
                                        <p:tgtEl>
                                          <p:spTgt spid="8">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20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bg/>
                                          </p:spTgt>
                                        </p:tgtEl>
                                        <p:attrNameLst>
                                          <p:attrName>style.visibility</p:attrName>
                                        </p:attrNameLst>
                                      </p:cBhvr>
                                      <p:to>
                                        <p:strVal val="visible"/>
                                      </p:to>
                                    </p:set>
                                    <p:animEffect transition="in" filter="fade">
                                      <p:cBhvr>
                                        <p:cTn id="15" dur="2000"/>
                                        <p:tgtEl>
                                          <p:spTgt spid="9">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Effect transition="in" filter="fade">
                                      <p:cBhvr>
                                        <p:cTn id="18" dur="2000"/>
                                        <p:tgtEl>
                                          <p:spTgt spid="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
                                            <p:bg/>
                                          </p:spTgt>
                                        </p:tgtEl>
                                        <p:attrNameLst>
                                          <p:attrName>style.visibility</p:attrName>
                                        </p:attrNameLst>
                                      </p:cBhvr>
                                      <p:to>
                                        <p:strVal val="visible"/>
                                      </p:to>
                                    </p:set>
                                    <p:animEffect transition="in" filter="fade">
                                      <p:cBhvr>
                                        <p:cTn id="23" dur="2000"/>
                                        <p:tgtEl>
                                          <p:spTgt spid="12">
                                            <p:bg/>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xEl>
                                              <p:pRg st="0" end="0"/>
                                            </p:txEl>
                                          </p:spTgt>
                                        </p:tgtEl>
                                        <p:attrNameLst>
                                          <p:attrName>style.visibility</p:attrName>
                                        </p:attrNameLst>
                                      </p:cBhvr>
                                      <p:to>
                                        <p:strVal val="visible"/>
                                      </p:to>
                                    </p:set>
                                    <p:animEffect transition="in" filter="fade">
                                      <p:cBhvr>
                                        <p:cTn id="26" dur="2000"/>
                                        <p:tgtEl>
                                          <p:spTgt spid="12">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0">
                                            <p:bg/>
                                          </p:spTgt>
                                        </p:tgtEl>
                                        <p:attrNameLst>
                                          <p:attrName>style.visibility</p:attrName>
                                        </p:attrNameLst>
                                      </p:cBhvr>
                                      <p:to>
                                        <p:strVal val="visible"/>
                                      </p:to>
                                    </p:set>
                                    <p:animEffect transition="in" filter="fade">
                                      <p:cBhvr>
                                        <p:cTn id="31" dur="2000"/>
                                        <p:tgtEl>
                                          <p:spTgt spid="10">
                                            <p:bg/>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xEl>
                                              <p:pRg st="0" end="0"/>
                                            </p:txEl>
                                          </p:spTgt>
                                        </p:tgtEl>
                                        <p:attrNameLst>
                                          <p:attrName>style.visibility</p:attrName>
                                        </p:attrNameLst>
                                      </p:cBhvr>
                                      <p:to>
                                        <p:strVal val="visible"/>
                                      </p:to>
                                    </p:set>
                                    <p:animEffect transition="in" filter="fade">
                                      <p:cBhvr>
                                        <p:cTn id="34"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P spid="9" grpId="0" build="allAtOnce" animBg="1"/>
      <p:bldP spid="12" grpId="0" build="allAtOnce" animBg="1"/>
      <p:bldP spid="10" grpId="0" build="allAtOnce"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34000" r="-34000"/>
          </a:stretch>
        </a:blipFill>
        <a:effectLst/>
      </p:bgPr>
    </p:bg>
    <p:spTree>
      <p:nvGrpSpPr>
        <p:cNvPr id="1" name=""/>
        <p:cNvGrpSpPr/>
        <p:nvPr/>
      </p:nvGrpSpPr>
      <p:grpSpPr>
        <a:xfrm>
          <a:off x="0" y="0"/>
          <a:ext cx="0" cy="0"/>
          <a:chOff x="0" y="0"/>
          <a:chExt cx="0" cy="0"/>
        </a:xfrm>
      </p:grpSpPr>
      <p:sp>
        <p:nvSpPr>
          <p:cNvPr id="6" name="Rectangle 5"/>
          <p:cNvSpPr/>
          <p:nvPr/>
        </p:nvSpPr>
        <p:spPr>
          <a:xfrm>
            <a:off x="1171026" y="2636912"/>
            <a:ext cx="7791890" cy="584200"/>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defRPr/>
            </a:pPr>
            <a:r>
              <a:rPr lang="ar-SA" sz="3200" dirty="0">
                <a:solidFill>
                  <a:prstClr val="white"/>
                </a:solidFill>
                <a:latin typeface="Batang" pitchFamily="18" charset="-127"/>
                <a:ea typeface="Batang" pitchFamily="18" charset="-127"/>
                <a:cs typeface="Arial" panose="020B0604020202020204" pitchFamily="34" charset="0"/>
              </a:rPr>
              <a:t>السلام  عليكم و رحمة الله وبركاته</a:t>
            </a:r>
            <a:endParaRPr lang="fr-FR" sz="3200" dirty="0">
              <a:solidFill>
                <a:prstClr val="white"/>
              </a:solidFill>
              <a:latin typeface="Batang" pitchFamily="18" charset="-127"/>
              <a:ea typeface="Batang" pitchFamily="18" charset="-127"/>
              <a:cs typeface="Arial" panose="020B0604020202020204" pitchFamily="34" charset="0"/>
            </a:endParaRPr>
          </a:p>
        </p:txBody>
      </p:sp>
      <p:sp>
        <p:nvSpPr>
          <p:cNvPr id="11" name="Rectangle 10"/>
          <p:cNvSpPr/>
          <p:nvPr/>
        </p:nvSpPr>
        <p:spPr>
          <a:xfrm>
            <a:off x="1034420" y="138642"/>
            <a:ext cx="8109580" cy="369332"/>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fontAlgn="auto">
              <a:spcBef>
                <a:spcPts val="0"/>
              </a:spcBef>
              <a:spcAft>
                <a:spcPts val="0"/>
              </a:spcAft>
              <a:defRPr/>
            </a:pPr>
            <a:r>
              <a:rPr lang="fr-FR" b="1">
                <a:solidFill>
                  <a:schemeClr val="tx1"/>
                </a:solidFill>
                <a:latin typeface="Arial" pitchFamily="34" charset="0"/>
                <a:cs typeface="Arial" pitchFamily="34" charset="0"/>
              </a:rPr>
              <a:t>Partage du Manuel de suivi évaluation du PEJ</a:t>
            </a:r>
            <a:endParaRPr lang="fr-FR" b="1" dirty="0">
              <a:solidFill>
                <a:schemeClr val="tx1"/>
              </a:solidFill>
              <a:latin typeface="Arial" pitchFamily="34" charset="0"/>
              <a:cs typeface="Arial" pitchFamily="34" charset="0"/>
            </a:endParaRPr>
          </a:p>
        </p:txBody>
      </p:sp>
      <p:sp>
        <p:nvSpPr>
          <p:cNvPr id="5" name="Rectangle 4"/>
          <p:cNvSpPr/>
          <p:nvPr/>
        </p:nvSpPr>
        <p:spPr>
          <a:xfrm>
            <a:off x="1193265" y="4149080"/>
            <a:ext cx="7791890" cy="584200"/>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defRPr/>
            </a:pPr>
            <a:r>
              <a:rPr lang="fr-FR" sz="3200" dirty="0">
                <a:solidFill>
                  <a:prstClr val="white"/>
                </a:solidFill>
                <a:latin typeface="Arial" pitchFamily="34" charset="0"/>
                <a:ea typeface="Batang" pitchFamily="18" charset="-127"/>
                <a:cs typeface="Arial" pitchFamily="34" charset="0"/>
              </a:rPr>
              <a:t>Merci pour votre aimable attention </a:t>
            </a:r>
          </a:p>
        </p:txBody>
      </p:sp>
    </p:spTree>
    <p:extLst>
      <p:ext uri="{BB962C8B-B14F-4D97-AF65-F5344CB8AC3E}">
        <p14:creationId xmlns:p14="http://schemas.microsoft.com/office/powerpoint/2010/main" val="49535366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20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34000" r="-34000"/>
          </a:stretch>
        </a:blipFill>
        <a:effectLst/>
      </p:bgPr>
    </p:bg>
    <p:spTree>
      <p:nvGrpSpPr>
        <p:cNvPr id="1" name=""/>
        <p:cNvGrpSpPr/>
        <p:nvPr/>
      </p:nvGrpSpPr>
      <p:grpSpPr>
        <a:xfrm>
          <a:off x="0" y="0"/>
          <a:ext cx="0" cy="0"/>
          <a:chOff x="0" y="0"/>
          <a:chExt cx="0" cy="0"/>
        </a:xfrm>
      </p:grpSpPr>
      <p:sp>
        <p:nvSpPr>
          <p:cNvPr id="12" name="Rectangle 11">
            <a:hlinkClick r:id="rId4" action="ppaction://hlinkfile"/>
          </p:cNvPr>
          <p:cNvSpPr/>
          <p:nvPr/>
        </p:nvSpPr>
        <p:spPr>
          <a:xfrm>
            <a:off x="1115520" y="2895325"/>
            <a:ext cx="7777080" cy="707886"/>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marL="457200" indent="-457200" algn="ctr">
              <a:defRPr/>
            </a:pPr>
            <a:r>
              <a:rPr lang="fr-FR" sz="2000" b="1" dirty="0">
                <a:solidFill>
                  <a:srgbClr val="00B050"/>
                </a:solidFill>
                <a:latin typeface="Arial" pitchFamily="34" charset="0"/>
                <a:ea typeface="Batang" pitchFamily="18" charset="-127"/>
                <a:cs typeface="Arial" pitchFamily="34" charset="0"/>
                <a:hlinkClick r:id="rId5" action="ppaction://hlinkfile"/>
              </a:rPr>
              <a:t>POINT 1 :</a:t>
            </a:r>
            <a:r>
              <a:rPr lang="fr-FR" sz="2000" b="1" dirty="0">
                <a:solidFill>
                  <a:srgbClr val="00B050"/>
                </a:solidFill>
                <a:latin typeface="Arial" pitchFamily="34" charset="0"/>
                <a:ea typeface="Batang" pitchFamily="18" charset="-127"/>
                <a:cs typeface="Arial" pitchFamily="34" charset="0"/>
              </a:rPr>
              <a:t> </a:t>
            </a:r>
            <a:r>
              <a:rPr lang="fr-FR" sz="2000" b="1" dirty="0">
                <a:solidFill>
                  <a:srgbClr val="000000"/>
                </a:solidFill>
                <a:latin typeface="Arial" pitchFamily="34" charset="0"/>
                <a:ea typeface="Batang" pitchFamily="18" charset="-127"/>
                <a:cs typeface="Arial" pitchFamily="34" charset="0"/>
              </a:rPr>
              <a:t> </a:t>
            </a:r>
            <a:r>
              <a:rPr lang="fr-FR" sz="2000" b="1" dirty="0">
                <a:solidFill>
                  <a:schemeClr val="tx1"/>
                </a:solidFill>
                <a:latin typeface="Arial Black" pitchFamily="34" charset="0"/>
              </a:rPr>
              <a:t>  </a:t>
            </a:r>
            <a:r>
              <a:rPr lang="fr-FR" b="1" dirty="0">
                <a:solidFill>
                  <a:schemeClr val="tx1"/>
                </a:solidFill>
                <a:latin typeface="Arial" pitchFamily="34" charset="0"/>
                <a:cs typeface="Arial" pitchFamily="34" charset="0"/>
              </a:rPr>
              <a:t>Introduction</a:t>
            </a:r>
          </a:p>
          <a:p>
            <a:pPr marL="457200" indent="-457200" algn="ctr">
              <a:defRPr/>
            </a:pPr>
            <a:endParaRPr lang="fr-FR" sz="2000" b="1" dirty="0">
              <a:solidFill>
                <a:srgbClr val="00B050"/>
              </a:solidFill>
              <a:latin typeface="Arial" pitchFamily="34" charset="0"/>
              <a:ea typeface="Batang" pitchFamily="18" charset="-127"/>
              <a:cs typeface="Arial" pitchFamily="34" charset="0"/>
            </a:endParaRPr>
          </a:p>
        </p:txBody>
      </p:sp>
      <p:sp>
        <p:nvSpPr>
          <p:cNvPr id="4" name="Rectangle 3"/>
          <p:cNvSpPr/>
          <p:nvPr/>
        </p:nvSpPr>
        <p:spPr>
          <a:xfrm>
            <a:off x="1050219" y="332656"/>
            <a:ext cx="7986277" cy="646331"/>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fontAlgn="auto">
              <a:spcBef>
                <a:spcPts val="0"/>
              </a:spcBef>
              <a:spcAft>
                <a:spcPts val="0"/>
              </a:spcAft>
              <a:defRPr/>
            </a:pPr>
            <a:r>
              <a:rPr lang="fr-FR" b="1" dirty="0">
                <a:solidFill>
                  <a:schemeClr val="tx1"/>
                </a:solidFill>
                <a:latin typeface="Arial" pitchFamily="34" charset="0"/>
                <a:cs typeface="Arial" pitchFamily="34" charset="0"/>
              </a:rPr>
              <a:t>Partage du Manuel de suivi évaluation du PEJ</a:t>
            </a:r>
          </a:p>
          <a:p>
            <a:pPr algn="ctr" fontAlgn="auto">
              <a:spcBef>
                <a:spcPts val="0"/>
              </a:spcBef>
              <a:spcAft>
                <a:spcPts val="0"/>
              </a:spcAft>
              <a:defRPr/>
            </a:pPr>
            <a:endParaRPr lang="fr-FR" b="1" dirty="0">
              <a:solidFill>
                <a:srgbClr val="84AA33">
                  <a:lumMod val="50000"/>
                </a:srgbClr>
              </a:solidFill>
              <a:effectLst>
                <a:outerShdw blurRad="38100" dist="38100" dir="2700000" algn="tl">
                  <a:srgbClr val="000000">
                    <a:alpha val="43137"/>
                  </a:srgbClr>
                </a:outerShdw>
              </a:effectLst>
              <a:latin typeface="Arial" pitchFamily="34" charset="0"/>
              <a:ea typeface="Batang" pitchFamily="18" charset="-127"/>
              <a:cs typeface="Arial" pitchFamily="34" charset="0"/>
            </a:endParaRPr>
          </a:p>
        </p:txBody>
      </p:sp>
      <p:sp>
        <p:nvSpPr>
          <p:cNvPr id="11"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3</a:t>
            </a:fld>
            <a:endParaRPr lang="fr-FR" sz="1200" b="1" dirty="0">
              <a:solidFill>
                <a:srgbClr val="E7DEC9">
                  <a:shade val="50000"/>
                  <a:satMod val="200000"/>
                </a:srgbClr>
              </a:solidFill>
            </a:endParaRPr>
          </a:p>
        </p:txBody>
      </p:sp>
    </p:spTree>
    <p:extLst>
      <p:ext uri="{BB962C8B-B14F-4D97-AF65-F5344CB8AC3E}">
        <p14:creationId xmlns:p14="http://schemas.microsoft.com/office/powerpoint/2010/main" val="220914697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animEffect transition="in" filter="wipe(down)">
                                      <p:cBhvr>
                                        <p:cTn id="7" dur="500"/>
                                        <p:tgtEl>
                                          <p:spTgt spid="12">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wipe(down)">
                                      <p:cBhvr>
                                        <p:cTn id="10"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4</a:t>
            </a:fld>
            <a:endParaRPr lang="fr-FR" sz="1200" b="1" dirty="0">
              <a:solidFill>
                <a:srgbClr val="E7DEC9">
                  <a:shade val="50000"/>
                  <a:satMod val="200000"/>
                </a:srgbClr>
              </a:solidFill>
            </a:endParaRPr>
          </a:p>
        </p:txBody>
      </p:sp>
      <p:sp>
        <p:nvSpPr>
          <p:cNvPr id="10" name="Rectangle 9"/>
          <p:cNvSpPr/>
          <p:nvPr/>
        </p:nvSpPr>
        <p:spPr>
          <a:xfrm>
            <a:off x="1119727" y="740894"/>
            <a:ext cx="8024273" cy="5570756"/>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just"/>
            <a:r>
              <a:rPr lang="fr-FR" sz="2000" dirty="0"/>
              <a:t> </a:t>
            </a:r>
            <a:r>
              <a:rPr lang="fr-FR" sz="1400" dirty="0">
                <a:solidFill>
                  <a:prstClr val="black"/>
                </a:solidFill>
                <a:latin typeface="Arial" panose="020B0604020202020204" pitchFamily="34" charset="0"/>
                <a:cs typeface="Arial" panose="020B0604020202020204" pitchFamily="34" charset="0"/>
              </a:rPr>
              <a:t>Afin de répondre aux besoins d’information de toutes les parties prenantes à la mise en œuvre du projet, et  aux exigence de conduite d’un projet ambitieux, le PEJ a élaboré un Manuel  de  Suivi-Évaluation  .   </a:t>
            </a:r>
          </a:p>
          <a:p>
            <a:pPr lvl="0" algn="just"/>
            <a:r>
              <a:rPr lang="fr-FR" sz="1400" dirty="0">
                <a:solidFill>
                  <a:prstClr val="black"/>
                </a:solidFill>
                <a:latin typeface="Arial" panose="020B0604020202020204" pitchFamily="34" charset="0"/>
                <a:cs typeface="Arial" panose="020B0604020202020204" pitchFamily="34" charset="0"/>
              </a:rPr>
              <a:t>Les  objectifs strabiques de ce manuel sont  multiples  :</a:t>
            </a:r>
          </a:p>
          <a:p>
            <a:pPr lvl="0" algn="just"/>
            <a:r>
              <a:rPr lang="fr-FR" sz="1400" dirty="0">
                <a:solidFill>
                  <a:prstClr val="black"/>
                </a:solidFill>
                <a:latin typeface="Arial" panose="020B0604020202020204" pitchFamily="34" charset="0"/>
                <a:cs typeface="Arial" panose="020B0604020202020204" pitchFamily="34" charset="0"/>
              </a:rPr>
              <a:t> i) élaborer un  plan  de  suivi-évaluation  du  projet  qui  permettra à l’Unité de coordination technique du projet (UCTP)  et  des  partenaires  d’exécution  de développer   un  suivi adéquat  de  l’avancement  du  projet,  une  analyse  pertinente  de  ses  performances,  et  d’apprécier cette mise en œuvre au regard des résultats escomptés; ii) développer des processus qui permettent d’assurer le suivi de la programmation annuelle et trimestrielle des activités, le suivi-évaluation des activités conduites dans le cadre des différentes composantes du projet et l’évaluation des performances, des résultats et des impacts. </a:t>
            </a:r>
          </a:p>
          <a:p>
            <a:pPr lvl="0" algn="just"/>
            <a:r>
              <a:rPr lang="fr-FR" sz="1400" dirty="0">
                <a:solidFill>
                  <a:prstClr val="black"/>
                </a:solidFill>
                <a:latin typeface="Arial" panose="020B0604020202020204" pitchFamily="34" charset="0"/>
                <a:cs typeface="Arial" panose="020B0604020202020204" pitchFamily="34" charset="0"/>
              </a:rPr>
              <a:t>Les résultats escomptés de la mise en œuvre  de ce manuel sont :  i) une bonne circulation des informations entre tous les acteurs et les parties prenantes; ii)  l’usage et l’appropriation  des outils  adéquats  pour  améliorer  les  processus  d’exécution  des activités du PEJ.</a:t>
            </a:r>
          </a:p>
          <a:p>
            <a:pPr lvl="0" algn="just"/>
            <a:r>
              <a:rPr lang="fr-FR" sz="1400" dirty="0">
                <a:solidFill>
                  <a:prstClr val="black"/>
                </a:solidFill>
                <a:latin typeface="Arial" panose="020B0604020202020204" pitchFamily="34" charset="0"/>
                <a:cs typeface="Arial" panose="020B0604020202020204" pitchFamily="34" charset="0"/>
              </a:rPr>
              <a:t> </a:t>
            </a:r>
          </a:p>
          <a:p>
            <a:pPr lvl="0" algn="just"/>
            <a:r>
              <a:rPr lang="fr-FR" sz="1400" dirty="0">
                <a:solidFill>
                  <a:prstClr val="black"/>
                </a:solidFill>
                <a:latin typeface="Arial" panose="020B0604020202020204" pitchFamily="34" charset="0"/>
                <a:cs typeface="Arial" panose="020B0604020202020204" pitchFamily="34" charset="0"/>
              </a:rPr>
              <a:t>Pendant toute la durée du projet, le manuel devra être ajusté régulièrement pour prendre en compte les observations et les suggestions des utilisateurs du système de suivi et évaluation</a:t>
            </a:r>
          </a:p>
          <a:p>
            <a:pPr lvl="0" algn="just"/>
            <a:r>
              <a:rPr lang="fr-FR" sz="1400" dirty="0">
                <a:solidFill>
                  <a:prstClr val="black"/>
                </a:solidFill>
                <a:latin typeface="Arial" panose="020B0604020202020204" pitchFamily="34" charset="0"/>
                <a:cs typeface="Arial" panose="020B0604020202020204" pitchFamily="34" charset="0"/>
              </a:rPr>
              <a:t> Le manuel est structuré autour des parties suivantes: </a:t>
            </a:r>
          </a:p>
          <a:p>
            <a:pPr lvl="0" algn="just"/>
            <a:r>
              <a:rPr lang="fr-FR" sz="1400" dirty="0">
                <a:solidFill>
                  <a:prstClr val="black"/>
                </a:solidFill>
                <a:latin typeface="Arial" panose="020B0604020202020204" pitchFamily="34" charset="0"/>
                <a:cs typeface="Arial" panose="020B0604020202020204" pitchFamily="34" charset="0"/>
              </a:rPr>
              <a:t>Présentation du projet;</a:t>
            </a:r>
          </a:p>
          <a:p>
            <a:pPr lvl="0" algn="just"/>
            <a:r>
              <a:rPr lang="fr-FR" sz="1400" dirty="0">
                <a:solidFill>
                  <a:prstClr val="black"/>
                </a:solidFill>
                <a:latin typeface="Arial" panose="020B0604020202020204" pitchFamily="34" charset="0"/>
                <a:cs typeface="Arial" panose="020B0604020202020204" pitchFamily="34" charset="0"/>
              </a:rPr>
              <a:t>Description du système de suivi et évaluation du projet;</a:t>
            </a:r>
          </a:p>
          <a:p>
            <a:pPr lvl="0" algn="just"/>
            <a:r>
              <a:rPr lang="fr-FR" sz="1400" dirty="0">
                <a:solidFill>
                  <a:prstClr val="black"/>
                </a:solidFill>
                <a:latin typeface="Arial" panose="020B0604020202020204" pitchFamily="34" charset="0"/>
                <a:cs typeface="Arial" panose="020B0604020202020204" pitchFamily="34" charset="0"/>
              </a:rPr>
              <a:t>Planification;</a:t>
            </a:r>
          </a:p>
          <a:p>
            <a:pPr lvl="0" algn="just"/>
            <a:r>
              <a:rPr lang="fr-FR" sz="1400" dirty="0">
                <a:solidFill>
                  <a:prstClr val="black"/>
                </a:solidFill>
                <a:latin typeface="Arial" panose="020B0604020202020204" pitchFamily="34" charset="0"/>
                <a:cs typeface="Arial" panose="020B0604020202020204" pitchFamily="34" charset="0"/>
              </a:rPr>
              <a:t>Suivi;</a:t>
            </a:r>
          </a:p>
          <a:p>
            <a:pPr lvl="0" algn="just"/>
            <a:r>
              <a:rPr lang="fr-FR" sz="1400" dirty="0">
                <a:solidFill>
                  <a:prstClr val="black"/>
                </a:solidFill>
                <a:latin typeface="Arial" panose="020B0604020202020204" pitchFamily="34" charset="0"/>
                <a:cs typeface="Arial" panose="020B0604020202020204" pitchFamily="34" charset="0"/>
              </a:rPr>
              <a:t>Evaluation;</a:t>
            </a:r>
          </a:p>
          <a:p>
            <a:pPr lvl="0" algn="just"/>
            <a:r>
              <a:rPr lang="fr-FR" sz="1400" dirty="0">
                <a:solidFill>
                  <a:prstClr val="black"/>
                </a:solidFill>
                <a:latin typeface="Arial" panose="020B0604020202020204" pitchFamily="34" charset="0"/>
                <a:cs typeface="Arial" panose="020B0604020202020204" pitchFamily="34" charset="0"/>
              </a:rPr>
              <a:t>Rapportage;</a:t>
            </a:r>
          </a:p>
          <a:p>
            <a:pPr lvl="0" algn="just"/>
            <a:r>
              <a:rPr lang="fr-FR" sz="1400" dirty="0">
                <a:solidFill>
                  <a:prstClr val="black"/>
                </a:solidFill>
                <a:latin typeface="Arial" panose="020B0604020202020204" pitchFamily="34" charset="0"/>
                <a:cs typeface="Arial" panose="020B0604020202020204" pitchFamily="34" charset="0"/>
              </a:rPr>
              <a:t>Annexes </a:t>
            </a:r>
            <a:endParaRPr lang="fr-FR" sz="1400" dirty="0">
              <a:latin typeface="Arial" panose="020B0604020202020204" pitchFamily="34" charset="0"/>
              <a:cs typeface="Arial" panose="020B0604020202020204" pitchFamily="34" charset="0"/>
            </a:endParaRPr>
          </a:p>
        </p:txBody>
      </p:sp>
      <p:sp>
        <p:nvSpPr>
          <p:cNvPr id="11" name="Rectangle 10"/>
          <p:cNvSpPr/>
          <p:nvPr/>
        </p:nvSpPr>
        <p:spPr>
          <a:xfrm>
            <a:off x="1300891" y="142474"/>
            <a:ext cx="6272410" cy="338554"/>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fr-FR" sz="1600" b="1" dirty="0">
                <a:solidFill>
                  <a:srgbClr val="0C3FE4"/>
                </a:solidFill>
                <a:latin typeface="Arial" pitchFamily="34" charset="0"/>
                <a:ea typeface="Batang" pitchFamily="18" charset="-127"/>
                <a:cs typeface="Arial" pitchFamily="34" charset="0"/>
              </a:rPr>
              <a:t>INTRODUCTION</a:t>
            </a:r>
          </a:p>
        </p:txBody>
      </p:sp>
    </p:spTree>
    <p:extLst>
      <p:ext uri="{BB962C8B-B14F-4D97-AF65-F5344CB8AC3E}">
        <p14:creationId xmlns:p14="http://schemas.microsoft.com/office/powerpoint/2010/main" val="86824870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fade">
                                      <p:cBhvr>
                                        <p:cTn id="7" dur="2000"/>
                                        <p:tgtEl>
                                          <p:spTgt spid="10">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2000"/>
                                        <p:tgtEl>
                                          <p:spTgt spid="1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Effect transition="in" filter="fade">
                                      <p:cBhvr>
                                        <p:cTn id="13" dur="2000"/>
                                        <p:tgtEl>
                                          <p:spTgt spid="10">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xEl>
                                              <p:pRg st="2" end="2"/>
                                            </p:txEl>
                                          </p:spTgt>
                                        </p:tgtEl>
                                        <p:attrNameLst>
                                          <p:attrName>style.visibility</p:attrName>
                                        </p:attrNameLst>
                                      </p:cBhvr>
                                      <p:to>
                                        <p:strVal val="visible"/>
                                      </p:to>
                                    </p:set>
                                    <p:animEffect transition="in" filter="fade">
                                      <p:cBhvr>
                                        <p:cTn id="16" dur="2000"/>
                                        <p:tgtEl>
                                          <p:spTgt spid="10">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Effect transition="in" filter="fade">
                                      <p:cBhvr>
                                        <p:cTn id="19" dur="2000"/>
                                        <p:tgtEl>
                                          <p:spTgt spid="10">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animEffect transition="in" filter="fade">
                                      <p:cBhvr>
                                        <p:cTn id="22" dur="2000"/>
                                        <p:tgtEl>
                                          <p:spTgt spid="10">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xEl>
                                              <p:pRg st="5" end="5"/>
                                            </p:txEl>
                                          </p:spTgt>
                                        </p:tgtEl>
                                        <p:attrNameLst>
                                          <p:attrName>style.visibility</p:attrName>
                                        </p:attrNameLst>
                                      </p:cBhvr>
                                      <p:to>
                                        <p:strVal val="visible"/>
                                      </p:to>
                                    </p:set>
                                    <p:animEffect transition="in" filter="fade">
                                      <p:cBhvr>
                                        <p:cTn id="25" dur="2000"/>
                                        <p:tgtEl>
                                          <p:spTgt spid="10">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
                                            <p:txEl>
                                              <p:pRg st="6" end="6"/>
                                            </p:txEl>
                                          </p:spTgt>
                                        </p:tgtEl>
                                        <p:attrNameLst>
                                          <p:attrName>style.visibility</p:attrName>
                                        </p:attrNameLst>
                                      </p:cBhvr>
                                      <p:to>
                                        <p:strVal val="visible"/>
                                      </p:to>
                                    </p:set>
                                    <p:animEffect transition="in" filter="fade">
                                      <p:cBhvr>
                                        <p:cTn id="28" dur="2000"/>
                                        <p:tgtEl>
                                          <p:spTgt spid="10">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
                                            <p:txEl>
                                              <p:pRg st="7" end="7"/>
                                            </p:txEl>
                                          </p:spTgt>
                                        </p:tgtEl>
                                        <p:attrNameLst>
                                          <p:attrName>style.visibility</p:attrName>
                                        </p:attrNameLst>
                                      </p:cBhvr>
                                      <p:to>
                                        <p:strVal val="visible"/>
                                      </p:to>
                                    </p:set>
                                    <p:animEffect transition="in" filter="fade">
                                      <p:cBhvr>
                                        <p:cTn id="31" dur="2000"/>
                                        <p:tgtEl>
                                          <p:spTgt spid="10">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xEl>
                                              <p:pRg st="8" end="8"/>
                                            </p:txEl>
                                          </p:spTgt>
                                        </p:tgtEl>
                                        <p:attrNameLst>
                                          <p:attrName>style.visibility</p:attrName>
                                        </p:attrNameLst>
                                      </p:cBhvr>
                                      <p:to>
                                        <p:strVal val="visible"/>
                                      </p:to>
                                    </p:set>
                                    <p:animEffect transition="in" filter="fade">
                                      <p:cBhvr>
                                        <p:cTn id="34" dur="2000"/>
                                        <p:tgtEl>
                                          <p:spTgt spid="10">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0">
                                            <p:txEl>
                                              <p:pRg st="9" end="9"/>
                                            </p:txEl>
                                          </p:spTgt>
                                        </p:tgtEl>
                                        <p:attrNameLst>
                                          <p:attrName>style.visibility</p:attrName>
                                        </p:attrNameLst>
                                      </p:cBhvr>
                                      <p:to>
                                        <p:strVal val="visible"/>
                                      </p:to>
                                    </p:set>
                                    <p:animEffect transition="in" filter="fade">
                                      <p:cBhvr>
                                        <p:cTn id="37" dur="2000"/>
                                        <p:tgtEl>
                                          <p:spTgt spid="10">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
                                            <p:txEl>
                                              <p:pRg st="10" end="10"/>
                                            </p:txEl>
                                          </p:spTgt>
                                        </p:tgtEl>
                                        <p:attrNameLst>
                                          <p:attrName>style.visibility</p:attrName>
                                        </p:attrNameLst>
                                      </p:cBhvr>
                                      <p:to>
                                        <p:strVal val="visible"/>
                                      </p:to>
                                    </p:set>
                                    <p:animEffect transition="in" filter="fade">
                                      <p:cBhvr>
                                        <p:cTn id="40" dur="2000"/>
                                        <p:tgtEl>
                                          <p:spTgt spid="10">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
                                            <p:txEl>
                                              <p:pRg st="11" end="11"/>
                                            </p:txEl>
                                          </p:spTgt>
                                        </p:tgtEl>
                                        <p:attrNameLst>
                                          <p:attrName>style.visibility</p:attrName>
                                        </p:attrNameLst>
                                      </p:cBhvr>
                                      <p:to>
                                        <p:strVal val="visible"/>
                                      </p:to>
                                    </p:set>
                                    <p:animEffect transition="in" filter="fade">
                                      <p:cBhvr>
                                        <p:cTn id="43" dur="2000"/>
                                        <p:tgtEl>
                                          <p:spTgt spid="10">
                                            <p:txEl>
                                              <p:pRg st="11" end="11"/>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0">
                                            <p:txEl>
                                              <p:pRg st="12" end="12"/>
                                            </p:txEl>
                                          </p:spTgt>
                                        </p:tgtEl>
                                        <p:attrNameLst>
                                          <p:attrName>style.visibility</p:attrName>
                                        </p:attrNameLst>
                                      </p:cBhvr>
                                      <p:to>
                                        <p:strVal val="visible"/>
                                      </p:to>
                                    </p:set>
                                    <p:animEffect transition="in" filter="fade">
                                      <p:cBhvr>
                                        <p:cTn id="46" dur="2000"/>
                                        <p:tgtEl>
                                          <p:spTgt spid="10">
                                            <p:txEl>
                                              <p:pRg st="12" end="12"/>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0">
                                            <p:txEl>
                                              <p:pRg st="13" end="13"/>
                                            </p:txEl>
                                          </p:spTgt>
                                        </p:tgtEl>
                                        <p:attrNameLst>
                                          <p:attrName>style.visibility</p:attrName>
                                        </p:attrNameLst>
                                      </p:cBhvr>
                                      <p:to>
                                        <p:strVal val="visible"/>
                                      </p:to>
                                    </p:set>
                                    <p:animEffect transition="in" filter="fade">
                                      <p:cBhvr>
                                        <p:cTn id="49" dur="2000"/>
                                        <p:tgtEl>
                                          <p:spTgt spid="10">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3" action="ppaction://hlinkfile"/>
          </p:cNvPr>
          <p:cNvSpPr/>
          <p:nvPr/>
        </p:nvSpPr>
        <p:spPr>
          <a:xfrm>
            <a:off x="1115520" y="2895325"/>
            <a:ext cx="7777080" cy="984885"/>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marL="457200" indent="-457200" algn="ctr">
              <a:defRPr/>
            </a:pPr>
            <a:r>
              <a:rPr lang="fr-FR" sz="2000" b="1" dirty="0">
                <a:solidFill>
                  <a:srgbClr val="00B050"/>
                </a:solidFill>
                <a:latin typeface="Arial" pitchFamily="34" charset="0"/>
                <a:ea typeface="Batang" pitchFamily="18" charset="-127"/>
                <a:cs typeface="Arial" pitchFamily="34" charset="0"/>
                <a:hlinkClick r:id="rId4" action="ppaction://hlinkfile"/>
              </a:rPr>
              <a:t>POINT 2 :</a:t>
            </a:r>
            <a:r>
              <a:rPr lang="fr-FR" sz="2000" b="1" dirty="0">
                <a:solidFill>
                  <a:srgbClr val="00B050"/>
                </a:solidFill>
                <a:latin typeface="Arial" pitchFamily="34" charset="0"/>
                <a:ea typeface="Batang" pitchFamily="18" charset="-127"/>
                <a:cs typeface="Arial" pitchFamily="34" charset="0"/>
              </a:rPr>
              <a:t> </a:t>
            </a:r>
            <a:r>
              <a:rPr lang="fr-FR" sz="2000" b="1" dirty="0">
                <a:solidFill>
                  <a:srgbClr val="000000"/>
                </a:solidFill>
                <a:latin typeface="Arial" pitchFamily="34" charset="0"/>
                <a:ea typeface="Batang" pitchFamily="18" charset="-127"/>
                <a:cs typeface="Arial" pitchFamily="34" charset="0"/>
              </a:rPr>
              <a:t> </a:t>
            </a:r>
            <a:r>
              <a:rPr lang="fr-FR" sz="2000" b="1" dirty="0">
                <a:solidFill>
                  <a:schemeClr val="tx1"/>
                </a:solidFill>
                <a:latin typeface="Arial Black" pitchFamily="34" charset="0"/>
              </a:rPr>
              <a:t>  </a:t>
            </a:r>
            <a:r>
              <a:rPr lang="fr-FR" b="1" dirty="0">
                <a:solidFill>
                  <a:schemeClr val="tx1"/>
                </a:solidFill>
                <a:latin typeface="Arial" pitchFamily="34" charset="0"/>
                <a:cs typeface="Arial" pitchFamily="34" charset="0"/>
              </a:rPr>
              <a:t>RRAPPELS DES DEFINITIONS ET DES CONCEPTS DU SUIVI-EVALUATION</a:t>
            </a:r>
          </a:p>
          <a:p>
            <a:pPr marL="457200" indent="-457200" algn="ctr">
              <a:defRPr/>
            </a:pPr>
            <a:endParaRPr lang="fr-FR" sz="2000" b="1" dirty="0">
              <a:solidFill>
                <a:srgbClr val="00B050"/>
              </a:solidFill>
              <a:latin typeface="Arial" pitchFamily="34" charset="0"/>
              <a:ea typeface="Batang" pitchFamily="18" charset="-127"/>
              <a:cs typeface="Arial" pitchFamily="34" charset="0"/>
            </a:endParaRPr>
          </a:p>
        </p:txBody>
      </p:sp>
      <p:sp>
        <p:nvSpPr>
          <p:cNvPr id="4" name="Rectangle 3"/>
          <p:cNvSpPr/>
          <p:nvPr/>
        </p:nvSpPr>
        <p:spPr>
          <a:xfrm>
            <a:off x="1050219" y="332656"/>
            <a:ext cx="7986277" cy="646331"/>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fontAlgn="auto">
              <a:spcBef>
                <a:spcPts val="0"/>
              </a:spcBef>
              <a:spcAft>
                <a:spcPts val="0"/>
              </a:spcAft>
              <a:defRPr/>
            </a:pPr>
            <a:r>
              <a:rPr lang="fr-FR" b="1" dirty="0">
                <a:solidFill>
                  <a:schemeClr val="tx1"/>
                </a:solidFill>
                <a:latin typeface="Arial" pitchFamily="34" charset="0"/>
                <a:cs typeface="Arial" pitchFamily="34" charset="0"/>
              </a:rPr>
              <a:t> Partage du Manuel de suivi évaluation du PEJ</a:t>
            </a:r>
          </a:p>
          <a:p>
            <a:pPr algn="ctr" fontAlgn="auto">
              <a:spcBef>
                <a:spcPts val="0"/>
              </a:spcBef>
              <a:spcAft>
                <a:spcPts val="0"/>
              </a:spcAft>
              <a:defRPr/>
            </a:pPr>
            <a:endParaRPr lang="fr-FR" b="1" dirty="0">
              <a:solidFill>
                <a:srgbClr val="84AA33">
                  <a:lumMod val="50000"/>
                </a:srgbClr>
              </a:solidFill>
              <a:effectLst>
                <a:outerShdw blurRad="38100" dist="38100" dir="2700000" algn="tl">
                  <a:srgbClr val="000000">
                    <a:alpha val="43137"/>
                  </a:srgbClr>
                </a:outerShdw>
              </a:effectLst>
              <a:latin typeface="Arial" pitchFamily="34" charset="0"/>
              <a:ea typeface="Batang" pitchFamily="18" charset="-127"/>
              <a:cs typeface="Arial" pitchFamily="34" charset="0"/>
            </a:endParaRPr>
          </a:p>
        </p:txBody>
      </p:sp>
      <p:sp>
        <p:nvSpPr>
          <p:cNvPr id="11"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5</a:t>
            </a:fld>
            <a:endParaRPr lang="fr-FR" sz="1200" b="1" dirty="0">
              <a:solidFill>
                <a:srgbClr val="E7DEC9">
                  <a:shade val="50000"/>
                  <a:satMod val="200000"/>
                </a:srgbClr>
              </a:solidFill>
            </a:endParaRPr>
          </a:p>
        </p:txBody>
      </p:sp>
    </p:spTree>
    <p:extLst>
      <p:ext uri="{BB962C8B-B14F-4D97-AF65-F5344CB8AC3E}">
        <p14:creationId xmlns:p14="http://schemas.microsoft.com/office/powerpoint/2010/main" val="220914697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animEffect transition="in" filter="wipe(down)">
                                      <p:cBhvr>
                                        <p:cTn id="7" dur="500"/>
                                        <p:tgtEl>
                                          <p:spTgt spid="12">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wipe(down)">
                                      <p:cBhvr>
                                        <p:cTn id="10"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34000" r="-34000"/>
          </a:stretch>
        </a:blipFill>
        <a:effectLst/>
      </p:bgPr>
    </p:bg>
    <p:spTree>
      <p:nvGrpSpPr>
        <p:cNvPr id="1" name=""/>
        <p:cNvGrpSpPr/>
        <p:nvPr/>
      </p:nvGrpSpPr>
      <p:grpSpPr>
        <a:xfrm>
          <a:off x="0" y="0"/>
          <a:ext cx="0" cy="0"/>
          <a:chOff x="0" y="0"/>
          <a:chExt cx="0" cy="0"/>
        </a:xfrm>
      </p:grpSpPr>
      <p:sp>
        <p:nvSpPr>
          <p:cNvPr id="14"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6</a:t>
            </a:fld>
            <a:endParaRPr lang="fr-FR" sz="1200" b="1" dirty="0">
              <a:solidFill>
                <a:srgbClr val="E7DEC9">
                  <a:shade val="50000"/>
                  <a:satMod val="200000"/>
                </a:srgbClr>
              </a:solidFill>
            </a:endParaRPr>
          </a:p>
        </p:txBody>
      </p:sp>
      <p:sp>
        <p:nvSpPr>
          <p:cNvPr id="10" name="Rectangle 9"/>
          <p:cNvSpPr/>
          <p:nvPr/>
        </p:nvSpPr>
        <p:spPr>
          <a:xfrm>
            <a:off x="1144523" y="980728"/>
            <a:ext cx="7358115" cy="61555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marL="363538" indent="-363538" algn="just">
              <a:defRPr/>
            </a:pPr>
            <a:r>
              <a:rPr lang="fr-FR" sz="2000" dirty="0"/>
              <a:t> </a:t>
            </a:r>
            <a:r>
              <a:rPr lang="fr-FR" sz="1600" dirty="0">
                <a:latin typeface="Arial" panose="020B0604020202020204" pitchFamily="34" charset="0"/>
                <a:cs typeface="Arial" panose="020B0604020202020204" pitchFamily="34" charset="0"/>
              </a:rPr>
              <a:t>Les définitions données ici visent à harmoniser la compréhension des concepts </a:t>
            </a:r>
          </a:p>
          <a:p>
            <a:endParaRPr lang="fr-FR" dirty="0">
              <a:latin typeface="Arial" panose="020B0604020202020204" pitchFamily="34" charset="0"/>
              <a:cs typeface="Arial" panose="020B0604020202020204" pitchFamily="34" charset="0"/>
            </a:endParaRPr>
          </a:p>
          <a:p>
            <a:r>
              <a:rPr lang="fr-FR" sz="1600" b="1" dirty="0">
                <a:latin typeface="Arial" panose="020B0604020202020204" pitchFamily="34" charset="0"/>
                <a:cs typeface="Arial" panose="020B0604020202020204" pitchFamily="34" charset="0"/>
              </a:rPr>
              <a:t>Le suivi </a:t>
            </a:r>
            <a:r>
              <a:rPr lang="fr-FR" sz="1600" dirty="0">
                <a:latin typeface="Arial" panose="020B0604020202020204" pitchFamily="34" charset="0"/>
                <a:cs typeface="Arial" panose="020B0604020202020204" pitchFamily="34" charset="0"/>
              </a:rPr>
              <a:t>: Attitude et activité permanentes consistant à observer, recueillir et analyser l’information nécessaire pour informer et améliorer l’exécution des activités et des résultats</a:t>
            </a:r>
          </a:p>
          <a:p>
            <a:r>
              <a:rPr lang="fr-FR" sz="1600" dirty="0">
                <a:latin typeface="Arial" panose="020B0604020202020204" pitchFamily="34" charset="0"/>
                <a:cs typeface="Arial" panose="020B0604020202020204" pitchFamily="34" charset="0"/>
              </a:rPr>
              <a:t>Le suivi permet de :</a:t>
            </a:r>
          </a:p>
          <a:p>
            <a:pPr marL="285750" indent="-285750">
              <a:buFont typeface="Wingdings" panose="05000000000000000000" pitchFamily="2" charset="2"/>
              <a:buChar char="v"/>
            </a:pPr>
            <a:r>
              <a:rPr lang="fr-FR" sz="1600" dirty="0">
                <a:latin typeface="Arial" panose="020B0604020202020204" pitchFamily="34" charset="0"/>
                <a:cs typeface="Arial" panose="020B0604020202020204" pitchFamily="34" charset="0"/>
              </a:rPr>
              <a:t>contrôler l’avancée de l’exécution des activités ;</a:t>
            </a:r>
          </a:p>
          <a:p>
            <a:pPr marL="285750" indent="-285750">
              <a:buFont typeface="Wingdings" panose="05000000000000000000" pitchFamily="2" charset="2"/>
              <a:buChar char="v"/>
            </a:pPr>
            <a:r>
              <a:rPr lang="fr-FR" sz="1600" dirty="0">
                <a:latin typeface="Arial" panose="020B0604020202020204" pitchFamily="34" charset="0"/>
                <a:cs typeface="Arial" panose="020B0604020202020204" pitchFamily="34" charset="0"/>
              </a:rPr>
              <a:t>contrôler la production des extrants ;</a:t>
            </a:r>
          </a:p>
          <a:p>
            <a:pPr marL="285750" indent="-285750">
              <a:buFont typeface="Wingdings" panose="05000000000000000000" pitchFamily="2" charset="2"/>
              <a:buChar char="v"/>
            </a:pPr>
            <a:r>
              <a:rPr lang="fr-FR" sz="1600" dirty="0">
                <a:latin typeface="Arial" panose="020B0604020202020204" pitchFamily="34" charset="0"/>
                <a:cs typeface="Arial" panose="020B0604020202020204" pitchFamily="34" charset="0"/>
              </a:rPr>
              <a:t>gérer et prendre des décisions ;</a:t>
            </a:r>
          </a:p>
          <a:p>
            <a:pPr marL="285750" indent="-285750">
              <a:buFont typeface="Wingdings" panose="05000000000000000000" pitchFamily="2" charset="2"/>
              <a:buChar char="v"/>
            </a:pPr>
            <a:r>
              <a:rPr lang="fr-FR" sz="1600" dirty="0">
                <a:latin typeface="Arial" panose="020B0604020202020204" pitchFamily="34" charset="0"/>
                <a:cs typeface="Arial" panose="020B0604020202020204" pitchFamily="34" charset="0"/>
              </a:rPr>
              <a:t>améliorer nos connaissances du milieu ;</a:t>
            </a:r>
          </a:p>
          <a:p>
            <a:pPr marL="285750" indent="-285750">
              <a:buFont typeface="Wingdings" panose="05000000000000000000" pitchFamily="2" charset="2"/>
              <a:buChar char="v"/>
            </a:pPr>
            <a:r>
              <a:rPr lang="fr-FR" sz="1600" dirty="0">
                <a:latin typeface="Arial" panose="020B0604020202020204" pitchFamily="34" charset="0"/>
                <a:cs typeface="Arial" panose="020B0604020202020204" pitchFamily="34" charset="0"/>
              </a:rPr>
              <a:t>recueillir l’information indispensable pour évaluer</a:t>
            </a:r>
            <a:r>
              <a:rPr lang="fr-FR" dirty="0">
                <a:latin typeface="Arial" panose="020B0604020202020204" pitchFamily="34" charset="0"/>
                <a:cs typeface="Arial" panose="020B0604020202020204" pitchFamily="34" charset="0"/>
              </a:rPr>
              <a:t>.</a:t>
            </a:r>
          </a:p>
          <a:p>
            <a:pPr algn="just"/>
            <a:r>
              <a:rPr lang="fr-FR" sz="1600" b="1" dirty="0">
                <a:latin typeface="Arial" panose="020B0604020202020204" pitchFamily="34" charset="0"/>
                <a:cs typeface="Arial" panose="020B0604020202020204" pitchFamily="34" charset="0"/>
              </a:rPr>
              <a:t>L’évaluation</a:t>
            </a:r>
            <a:r>
              <a:rPr lang="fr-FR" sz="1600" dirty="0">
                <a:latin typeface="Arial" panose="020B0604020202020204" pitchFamily="34" charset="0"/>
                <a:cs typeface="Arial" panose="020B0604020202020204" pitchFamily="34" charset="0"/>
              </a:rPr>
              <a:t> :  à la différence du suivi qui est un processus continu de collecte et de traitement et d’analyse de l’information, l’évaluation est une photographie de la situation ou de l’état d’avancement d’un projet/programme à un moment donné. L’évaluation est un regard critique et complet sur le déroulement d’un projet/programme et ses résultats,</a:t>
            </a:r>
          </a:p>
          <a:p>
            <a:pPr algn="just"/>
            <a:r>
              <a:rPr lang="fr-FR" sz="1600" b="1" dirty="0">
                <a:latin typeface="Arial" panose="020B0604020202020204" pitchFamily="34" charset="0"/>
                <a:cs typeface="Arial" panose="020B0604020202020204" pitchFamily="34" charset="0"/>
              </a:rPr>
              <a:t>Le résultat </a:t>
            </a:r>
            <a:r>
              <a:rPr lang="fr-FR" sz="1600" dirty="0">
                <a:latin typeface="Arial" panose="020B0604020202020204" pitchFamily="34" charset="0"/>
                <a:cs typeface="Arial" panose="020B0604020202020204" pitchFamily="34" charset="0"/>
              </a:rPr>
              <a:t>: C’est le changement obtenu suite à une intervention</a:t>
            </a:r>
          </a:p>
          <a:p>
            <a:pPr algn="just"/>
            <a:r>
              <a:rPr lang="fr-FR" sz="1600" b="1" dirty="0">
                <a:latin typeface="Arial" panose="020B0604020202020204" pitchFamily="34" charset="0"/>
                <a:cs typeface="Arial" panose="020B0604020202020204" pitchFamily="34" charset="0"/>
              </a:rPr>
              <a:t>L’indicateur</a:t>
            </a:r>
            <a:r>
              <a:rPr lang="fr-FR" sz="1600" dirty="0">
                <a:latin typeface="Arial" panose="020B0604020202020204" pitchFamily="34" charset="0"/>
                <a:cs typeface="Arial" panose="020B0604020202020204" pitchFamily="34" charset="0"/>
              </a:rPr>
              <a:t> : Facteur ou variable, de nature quantitatif ou qualitatif, qui constitue un moyen simple et fiable de mesurer des changements liés à l’intervention .</a:t>
            </a:r>
          </a:p>
          <a:p>
            <a:pPr algn="just"/>
            <a:r>
              <a:rPr lang="fr-FR" sz="1600" b="1" dirty="0">
                <a:latin typeface="Arial" panose="020B0604020202020204" pitchFamily="34" charset="0"/>
                <a:cs typeface="Arial" panose="020B0604020202020204" pitchFamily="34" charset="0"/>
              </a:rPr>
              <a:t>Les cibles </a:t>
            </a:r>
            <a:r>
              <a:rPr lang="fr-FR" sz="1600" dirty="0">
                <a:latin typeface="Arial" panose="020B0604020202020204" pitchFamily="34" charset="0"/>
                <a:cs typeface="Arial" panose="020B0604020202020204" pitchFamily="34" charset="0"/>
              </a:rPr>
              <a:t>: Ce sont les niveaux quantifiables des indicateurs auxquels on désire arriver à un moment donné dans le temps</a:t>
            </a:r>
          </a:p>
          <a:p>
            <a:endParaRPr lang="fr-FR" dirty="0">
              <a:latin typeface="Arial" panose="020B0604020202020204" pitchFamily="34" charset="0"/>
              <a:cs typeface="Arial" panose="020B0604020202020204" pitchFamily="34" charset="0"/>
            </a:endParaRPr>
          </a:p>
        </p:txBody>
      </p:sp>
      <p:sp>
        <p:nvSpPr>
          <p:cNvPr id="11" name="Rectangle 10"/>
          <p:cNvSpPr/>
          <p:nvPr/>
        </p:nvSpPr>
        <p:spPr>
          <a:xfrm>
            <a:off x="1300891" y="142474"/>
            <a:ext cx="6272410" cy="584775"/>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fr-FR" sz="1600" b="1" dirty="0">
                <a:solidFill>
                  <a:srgbClr val="0C3FE4"/>
                </a:solidFill>
                <a:latin typeface="Arial" pitchFamily="34" charset="0"/>
                <a:ea typeface="Batang" pitchFamily="18" charset="-127"/>
                <a:cs typeface="Arial" pitchFamily="34" charset="0"/>
              </a:rPr>
              <a:t>RAPPELS DES DEFINITIONS ET DES CONCEPTS DU SUIVI-EVALUATION</a:t>
            </a:r>
          </a:p>
        </p:txBody>
      </p:sp>
    </p:spTree>
    <p:extLst>
      <p:ext uri="{BB962C8B-B14F-4D97-AF65-F5344CB8AC3E}">
        <p14:creationId xmlns:p14="http://schemas.microsoft.com/office/powerpoint/2010/main" val="2653948230"/>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fade">
                                      <p:cBhvr>
                                        <p:cTn id="7" dur="2000"/>
                                        <p:tgtEl>
                                          <p:spTgt spid="10">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2000"/>
                                        <p:tgtEl>
                                          <p:spTgt spid="1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fade">
                                      <p:cBhvr>
                                        <p:cTn id="13" dur="2000"/>
                                        <p:tgtEl>
                                          <p:spTgt spid="10">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xEl>
                                              <p:pRg st="3" end="3"/>
                                            </p:txEl>
                                          </p:spTgt>
                                        </p:tgtEl>
                                        <p:attrNameLst>
                                          <p:attrName>style.visibility</p:attrName>
                                        </p:attrNameLst>
                                      </p:cBhvr>
                                      <p:to>
                                        <p:strVal val="visible"/>
                                      </p:to>
                                    </p:set>
                                    <p:animEffect transition="in" filter="fade">
                                      <p:cBhvr>
                                        <p:cTn id="16" dur="2000"/>
                                        <p:tgtEl>
                                          <p:spTgt spid="10">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animEffect transition="in" filter="fade">
                                      <p:cBhvr>
                                        <p:cTn id="19" dur="2000"/>
                                        <p:tgtEl>
                                          <p:spTgt spid="10">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fade">
                                      <p:cBhvr>
                                        <p:cTn id="22" dur="2000"/>
                                        <p:tgtEl>
                                          <p:spTgt spid="10">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animEffect transition="in" filter="fade">
                                      <p:cBhvr>
                                        <p:cTn id="25" dur="2000"/>
                                        <p:tgtEl>
                                          <p:spTgt spid="10">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
                                            <p:txEl>
                                              <p:pRg st="7" end="7"/>
                                            </p:txEl>
                                          </p:spTgt>
                                        </p:tgtEl>
                                        <p:attrNameLst>
                                          <p:attrName>style.visibility</p:attrName>
                                        </p:attrNameLst>
                                      </p:cBhvr>
                                      <p:to>
                                        <p:strVal val="visible"/>
                                      </p:to>
                                    </p:set>
                                    <p:animEffect transition="in" filter="fade">
                                      <p:cBhvr>
                                        <p:cTn id="28" dur="2000"/>
                                        <p:tgtEl>
                                          <p:spTgt spid="10">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animEffect transition="in" filter="fade">
                                      <p:cBhvr>
                                        <p:cTn id="31" dur="2000"/>
                                        <p:tgtEl>
                                          <p:spTgt spid="10">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xEl>
                                              <p:pRg st="9" end="9"/>
                                            </p:txEl>
                                          </p:spTgt>
                                        </p:tgtEl>
                                        <p:attrNameLst>
                                          <p:attrName>style.visibility</p:attrName>
                                        </p:attrNameLst>
                                      </p:cBhvr>
                                      <p:to>
                                        <p:strVal val="visible"/>
                                      </p:to>
                                    </p:set>
                                    <p:animEffect transition="in" filter="fade">
                                      <p:cBhvr>
                                        <p:cTn id="34" dur="2000"/>
                                        <p:tgtEl>
                                          <p:spTgt spid="10">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0">
                                            <p:txEl>
                                              <p:pRg st="10" end="10"/>
                                            </p:txEl>
                                          </p:spTgt>
                                        </p:tgtEl>
                                        <p:attrNameLst>
                                          <p:attrName>style.visibility</p:attrName>
                                        </p:attrNameLst>
                                      </p:cBhvr>
                                      <p:to>
                                        <p:strVal val="visible"/>
                                      </p:to>
                                    </p:set>
                                    <p:animEffect transition="in" filter="fade">
                                      <p:cBhvr>
                                        <p:cTn id="37" dur="2000"/>
                                        <p:tgtEl>
                                          <p:spTgt spid="10">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
                                            <p:txEl>
                                              <p:pRg st="11" end="11"/>
                                            </p:txEl>
                                          </p:spTgt>
                                        </p:tgtEl>
                                        <p:attrNameLst>
                                          <p:attrName>style.visibility</p:attrName>
                                        </p:attrNameLst>
                                      </p:cBhvr>
                                      <p:to>
                                        <p:strVal val="visible"/>
                                      </p:to>
                                    </p:set>
                                    <p:animEffect transition="in" filter="fade">
                                      <p:cBhvr>
                                        <p:cTn id="40" dur="2000"/>
                                        <p:tgtEl>
                                          <p:spTgt spid="10">
                                            <p:txEl>
                                              <p:pRg st="11" end="1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
                                            <p:txEl>
                                              <p:pRg st="12" end="12"/>
                                            </p:txEl>
                                          </p:spTgt>
                                        </p:tgtEl>
                                        <p:attrNameLst>
                                          <p:attrName>style.visibility</p:attrName>
                                        </p:attrNameLst>
                                      </p:cBhvr>
                                      <p:to>
                                        <p:strVal val="visible"/>
                                      </p:to>
                                    </p:set>
                                    <p:animEffect transition="in" filter="fade">
                                      <p:cBhvr>
                                        <p:cTn id="43" dur="2000"/>
                                        <p:tgtEl>
                                          <p:spTgt spid="10">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3" action="ppaction://hlinkfile"/>
          </p:cNvPr>
          <p:cNvSpPr/>
          <p:nvPr/>
        </p:nvSpPr>
        <p:spPr>
          <a:xfrm>
            <a:off x="1115520" y="2895325"/>
            <a:ext cx="7777080" cy="707886"/>
          </a:xfrm>
          <a:prstGeom prst="rect">
            <a:avLst/>
          </a:prstGeom>
          <a:noFill/>
        </p:spPr>
        <p:style>
          <a:lnRef idx="3">
            <a:schemeClr val="lt1"/>
          </a:lnRef>
          <a:fillRef idx="1">
            <a:schemeClr val="accent4"/>
          </a:fillRef>
          <a:effectRef idx="1">
            <a:schemeClr val="accent4"/>
          </a:effectRef>
          <a:fontRef idx="minor">
            <a:schemeClr val="lt1"/>
          </a:fontRef>
        </p:style>
        <p:txBody>
          <a:bodyPr wrap="square">
            <a:spAutoFit/>
          </a:bodyPr>
          <a:lstStyle/>
          <a:p>
            <a:pPr marL="457200" indent="-457200" algn="ctr">
              <a:defRPr/>
            </a:pPr>
            <a:r>
              <a:rPr lang="fr-FR" sz="2000" b="1" dirty="0">
                <a:solidFill>
                  <a:srgbClr val="00B050"/>
                </a:solidFill>
                <a:latin typeface="Arial" pitchFamily="34" charset="0"/>
                <a:ea typeface="Batang" pitchFamily="18" charset="-127"/>
                <a:cs typeface="Arial" pitchFamily="34" charset="0"/>
                <a:hlinkClick r:id="rId4" action="ppaction://hlinkfile"/>
              </a:rPr>
              <a:t>POINT 3 :</a:t>
            </a:r>
            <a:r>
              <a:rPr lang="fr-FR" sz="2000" b="1" dirty="0">
                <a:solidFill>
                  <a:srgbClr val="00B050"/>
                </a:solidFill>
                <a:latin typeface="Arial" pitchFamily="34" charset="0"/>
                <a:ea typeface="Batang" pitchFamily="18" charset="-127"/>
                <a:cs typeface="Arial" pitchFamily="34" charset="0"/>
              </a:rPr>
              <a:t> </a:t>
            </a:r>
            <a:r>
              <a:rPr lang="fr-FR" sz="2000" b="1" dirty="0">
                <a:solidFill>
                  <a:srgbClr val="000000"/>
                </a:solidFill>
                <a:latin typeface="Arial" pitchFamily="34" charset="0"/>
                <a:ea typeface="Batang" pitchFamily="18" charset="-127"/>
                <a:cs typeface="Arial" pitchFamily="34" charset="0"/>
              </a:rPr>
              <a:t> </a:t>
            </a:r>
            <a:r>
              <a:rPr lang="fr-FR" b="1" dirty="0">
                <a:solidFill>
                  <a:schemeClr val="tx1"/>
                </a:solidFill>
                <a:latin typeface="Arial" pitchFamily="34" charset="0"/>
                <a:cs typeface="Arial" pitchFamily="34" charset="0"/>
              </a:rPr>
              <a:t>  PRESENTATION DU PROJET ET SON DISPOSITIF DE MISE EN ŒUVRE</a:t>
            </a:r>
            <a:endParaRPr lang="fr-FR" sz="2000" b="1" dirty="0">
              <a:solidFill>
                <a:srgbClr val="00B050"/>
              </a:solidFill>
              <a:latin typeface="Arial" pitchFamily="34" charset="0"/>
              <a:ea typeface="Batang" pitchFamily="18" charset="-127"/>
              <a:cs typeface="Arial" pitchFamily="34" charset="0"/>
            </a:endParaRPr>
          </a:p>
        </p:txBody>
      </p:sp>
      <p:sp>
        <p:nvSpPr>
          <p:cNvPr id="4" name="Rectangle 3"/>
          <p:cNvSpPr/>
          <p:nvPr/>
        </p:nvSpPr>
        <p:spPr>
          <a:xfrm>
            <a:off x="1050219" y="332656"/>
            <a:ext cx="7986277" cy="646331"/>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fontAlgn="auto">
              <a:spcBef>
                <a:spcPts val="0"/>
              </a:spcBef>
              <a:spcAft>
                <a:spcPts val="0"/>
              </a:spcAft>
              <a:defRPr/>
            </a:pPr>
            <a:r>
              <a:rPr lang="fr-FR" b="1" dirty="0">
                <a:solidFill>
                  <a:schemeClr val="tx1"/>
                </a:solidFill>
                <a:latin typeface="Arial" pitchFamily="34" charset="0"/>
                <a:cs typeface="Arial" pitchFamily="34" charset="0"/>
              </a:rPr>
              <a:t>PARTAGE DU MANUEL DE SUIVI ÉVALUATION</a:t>
            </a:r>
          </a:p>
          <a:p>
            <a:pPr algn="ctr" fontAlgn="auto">
              <a:spcBef>
                <a:spcPts val="0"/>
              </a:spcBef>
              <a:spcAft>
                <a:spcPts val="0"/>
              </a:spcAft>
              <a:defRPr/>
            </a:pPr>
            <a:endParaRPr lang="fr-FR" b="1" dirty="0">
              <a:solidFill>
                <a:srgbClr val="84AA33">
                  <a:lumMod val="50000"/>
                </a:srgbClr>
              </a:solidFill>
              <a:effectLst>
                <a:outerShdw blurRad="38100" dist="38100" dir="2700000" algn="tl">
                  <a:srgbClr val="000000">
                    <a:alpha val="43137"/>
                  </a:srgbClr>
                </a:outerShdw>
              </a:effectLst>
              <a:latin typeface="Arial" pitchFamily="34" charset="0"/>
              <a:ea typeface="Batang" pitchFamily="18" charset="-127"/>
              <a:cs typeface="Arial" pitchFamily="34" charset="0"/>
            </a:endParaRPr>
          </a:p>
        </p:txBody>
      </p:sp>
      <p:sp>
        <p:nvSpPr>
          <p:cNvPr id="11"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7</a:t>
            </a:fld>
            <a:endParaRPr lang="fr-FR" sz="1200" b="1" dirty="0">
              <a:solidFill>
                <a:srgbClr val="E7DEC9">
                  <a:shade val="50000"/>
                  <a:satMod val="200000"/>
                </a:srgbClr>
              </a:solidFill>
            </a:endParaRPr>
          </a:p>
        </p:txBody>
      </p:sp>
    </p:spTree>
    <p:extLst>
      <p:ext uri="{BB962C8B-B14F-4D97-AF65-F5344CB8AC3E}">
        <p14:creationId xmlns:p14="http://schemas.microsoft.com/office/powerpoint/2010/main" val="220914697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animEffect transition="in" filter="wipe(down)">
                                      <p:cBhvr>
                                        <p:cTn id="7" dur="500"/>
                                        <p:tgtEl>
                                          <p:spTgt spid="12">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wipe(down)">
                                      <p:cBhvr>
                                        <p:cTn id="10"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34000" r="-34000"/>
          </a:stretch>
        </a:blipFill>
        <a:effectLst/>
      </p:bgPr>
    </p:bg>
    <p:spTree>
      <p:nvGrpSpPr>
        <p:cNvPr id="1" name=""/>
        <p:cNvGrpSpPr/>
        <p:nvPr/>
      </p:nvGrpSpPr>
      <p:grpSpPr>
        <a:xfrm>
          <a:off x="0" y="0"/>
          <a:ext cx="0" cy="0"/>
          <a:chOff x="0" y="0"/>
          <a:chExt cx="0" cy="0"/>
        </a:xfrm>
      </p:grpSpPr>
      <p:sp>
        <p:nvSpPr>
          <p:cNvPr id="5" name="ZoneTexte 4"/>
          <p:cNvSpPr txBox="1"/>
          <p:nvPr/>
        </p:nvSpPr>
        <p:spPr>
          <a:xfrm>
            <a:off x="1331640" y="1046631"/>
            <a:ext cx="7344910" cy="369332"/>
          </a:xfrm>
          <a:prstGeom prst="rect">
            <a:avLst/>
          </a:prstGeom>
          <a:blipFill>
            <a:blip r:embed="rId4"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b="1" dirty="0">
                <a:solidFill>
                  <a:srgbClr val="0C3FE4"/>
                </a:solidFill>
                <a:latin typeface="Arial" pitchFamily="34" charset="0"/>
                <a:ea typeface="Batang" pitchFamily="18" charset="-127"/>
                <a:cs typeface="Arial" pitchFamily="34" charset="0"/>
              </a:rPr>
              <a:t>Objectif du développement du projet (ODP) </a:t>
            </a:r>
            <a:endParaRPr lang="ar-SA" sz="1400" dirty="0">
              <a:solidFill>
                <a:srgbClr val="0C3FE4"/>
              </a:solidFill>
              <a:latin typeface="Arial" pitchFamily="34" charset="0"/>
              <a:ea typeface="Batang" pitchFamily="18" charset="-127"/>
              <a:cs typeface="Arial" pitchFamily="34" charset="0"/>
            </a:endParaRPr>
          </a:p>
        </p:txBody>
      </p:sp>
      <p:sp>
        <p:nvSpPr>
          <p:cNvPr id="7" name="Rectangle 6"/>
          <p:cNvSpPr/>
          <p:nvPr/>
        </p:nvSpPr>
        <p:spPr>
          <a:xfrm>
            <a:off x="1182946" y="188640"/>
            <a:ext cx="7853550" cy="369332"/>
          </a:xfrm>
          <a:prstGeom prst="rect">
            <a:avLst/>
          </a:prstGeom>
          <a:ln w="28575"/>
        </p:spPr>
        <p:style>
          <a:lnRef idx="2">
            <a:schemeClr val="accent4"/>
          </a:lnRef>
          <a:fillRef idx="1">
            <a:schemeClr val="lt1"/>
          </a:fillRef>
          <a:effectRef idx="0">
            <a:schemeClr val="accent4"/>
          </a:effectRef>
          <a:fontRef idx="minor">
            <a:schemeClr val="dk1"/>
          </a:fontRef>
        </p:style>
        <p:txBody>
          <a:bodyPr wrap="square">
            <a:spAutoFit/>
          </a:bodyPr>
          <a:lstStyle/>
          <a:p>
            <a:pPr algn="ctr" fontAlgn="auto">
              <a:spcBef>
                <a:spcPts val="0"/>
              </a:spcBef>
              <a:spcAft>
                <a:spcPts val="0"/>
              </a:spcAft>
              <a:defRPr/>
            </a:pPr>
            <a:r>
              <a:rPr lang="fr-FR" b="1" dirty="0">
                <a:solidFill>
                  <a:schemeClr val="tx1"/>
                </a:solidFill>
                <a:latin typeface="Arial" pitchFamily="34" charset="0"/>
                <a:cs typeface="Arial" pitchFamily="34" charset="0"/>
              </a:rPr>
              <a:t>Partage du Manuel de suivi évaluation du PEJ</a:t>
            </a:r>
          </a:p>
        </p:txBody>
      </p:sp>
      <p:sp>
        <p:nvSpPr>
          <p:cNvPr id="16"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8</a:t>
            </a:fld>
            <a:endParaRPr lang="fr-FR" sz="1200" b="1" dirty="0">
              <a:solidFill>
                <a:srgbClr val="E7DEC9">
                  <a:shade val="50000"/>
                  <a:satMod val="200000"/>
                </a:srgbClr>
              </a:solidFill>
            </a:endParaRPr>
          </a:p>
        </p:txBody>
      </p:sp>
      <p:sp>
        <p:nvSpPr>
          <p:cNvPr id="9" name="ZoneTexte 8"/>
          <p:cNvSpPr txBox="1"/>
          <p:nvPr/>
        </p:nvSpPr>
        <p:spPr>
          <a:xfrm>
            <a:off x="1331640" y="1571395"/>
            <a:ext cx="7344910" cy="551069"/>
          </a:xfrm>
          <a:prstGeom prst="roundRect">
            <a:avLst>
              <a:gd name="adj" fmla="val 5021"/>
            </a:avLst>
          </a:prstGeom>
          <a:blipFill>
            <a:blip r:embed="rId4" cstate="print"/>
            <a:tile tx="0" ty="0" sx="100000" sy="100000" flip="none" algn="tl"/>
          </a:blipFill>
          <a:ln/>
        </p:spPr>
        <p:style>
          <a:lnRef idx="2">
            <a:schemeClr val="dk1"/>
          </a:lnRef>
          <a:fillRef idx="1">
            <a:schemeClr val="lt1"/>
          </a:fillRef>
          <a:effectRef idx="0">
            <a:schemeClr val="dk1"/>
          </a:effectRef>
          <a:fontRef idx="minor">
            <a:schemeClr val="dk1"/>
          </a:fontRef>
        </p:style>
        <p:txBody>
          <a:bodyPr wrap="square">
            <a:spAutoFit/>
          </a:bodyPr>
          <a:lstStyle/>
          <a:p>
            <a:pPr marL="0" lvl="1" algn="just">
              <a:lnSpc>
                <a:spcPct val="80000"/>
              </a:lnSpc>
              <a:defRPr/>
            </a:pPr>
            <a:r>
              <a:rPr lang="fr-FR" sz="1600" dirty="0">
                <a:latin typeface="Arial" panose="020B0604020202020204" pitchFamily="34" charset="0"/>
                <a:cs typeface="Arial" panose="020B0604020202020204" pitchFamily="34" charset="0"/>
              </a:rPr>
              <a:t>L’objectif du développement du projet (ODP) est de promouvoir l'employabilité des jeunes vulnérables dans des zones sélectionnées</a:t>
            </a:r>
            <a:r>
              <a:rPr lang="fr-FR" sz="2000" dirty="0"/>
              <a:t>.</a:t>
            </a:r>
            <a:endParaRPr lang="fr-FR" sz="2000" b="1" dirty="0">
              <a:solidFill>
                <a:prstClr val="black"/>
              </a:solidFill>
              <a:latin typeface="Arial Rounded MT Bold" pitchFamily="34" charset="0"/>
              <a:ea typeface="Batang" pitchFamily="18" charset="-127"/>
              <a:cs typeface="Arial" pitchFamily="34" charset="0"/>
            </a:endParaRPr>
          </a:p>
        </p:txBody>
      </p:sp>
      <p:sp>
        <p:nvSpPr>
          <p:cNvPr id="8" name="ZoneTexte 7"/>
          <p:cNvSpPr txBox="1"/>
          <p:nvPr/>
        </p:nvSpPr>
        <p:spPr>
          <a:xfrm>
            <a:off x="1239204" y="2280659"/>
            <a:ext cx="7344910" cy="369332"/>
          </a:xfrm>
          <a:prstGeom prst="rect">
            <a:avLst/>
          </a:prstGeom>
          <a:blipFill>
            <a:blip r:embed="rId4"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b="1" dirty="0">
                <a:solidFill>
                  <a:srgbClr val="0C3FE4"/>
                </a:solidFill>
                <a:latin typeface="Arial" pitchFamily="34" charset="0"/>
                <a:ea typeface="Batang" pitchFamily="18" charset="-127"/>
                <a:cs typeface="Arial" pitchFamily="34" charset="0"/>
              </a:rPr>
              <a:t>Indicateurs de l’objectif de développement du projet</a:t>
            </a:r>
            <a:endParaRPr lang="ar-SA" sz="1400" dirty="0">
              <a:solidFill>
                <a:srgbClr val="0C3FE4"/>
              </a:solidFill>
              <a:latin typeface="Arial" pitchFamily="34" charset="0"/>
              <a:ea typeface="Batang" pitchFamily="18" charset="-127"/>
              <a:cs typeface="Arial" pitchFamily="34" charset="0"/>
            </a:endParaRPr>
          </a:p>
        </p:txBody>
      </p:sp>
      <p:sp>
        <p:nvSpPr>
          <p:cNvPr id="10" name="ZoneTexte 9"/>
          <p:cNvSpPr txBox="1"/>
          <p:nvPr/>
        </p:nvSpPr>
        <p:spPr>
          <a:xfrm>
            <a:off x="1230820" y="2855598"/>
            <a:ext cx="7344910" cy="753761"/>
          </a:xfrm>
          <a:prstGeom prst="roundRect">
            <a:avLst>
              <a:gd name="adj" fmla="val 5021"/>
            </a:avLst>
          </a:prstGeom>
          <a:blipFill>
            <a:blip r:embed="rId4" cstate="print"/>
            <a:tile tx="0" ty="0" sx="100000" sy="100000" flip="none" algn="tl"/>
          </a:blipFill>
          <a:ln/>
        </p:spPr>
        <p:style>
          <a:lnRef idx="2">
            <a:schemeClr val="dk1"/>
          </a:lnRef>
          <a:fillRef idx="1">
            <a:schemeClr val="lt1"/>
          </a:fillRef>
          <a:effectRef idx="0">
            <a:schemeClr val="dk1"/>
          </a:effectRef>
          <a:fontRef idx="minor">
            <a:schemeClr val="dk1"/>
          </a:fontRef>
        </p:style>
        <p:txBody>
          <a:bodyPr wrap="square">
            <a:spAutoFit/>
          </a:bodyPr>
          <a:lstStyle/>
          <a:p>
            <a:pPr marL="0" lvl="1" algn="just">
              <a:lnSpc>
                <a:spcPct val="80000"/>
              </a:lnSpc>
              <a:defRPr/>
            </a:pPr>
            <a:r>
              <a:rPr lang="fr-FR" sz="1600" b="1" dirty="0">
                <a:latin typeface="Arial" panose="020B0604020202020204" pitchFamily="34" charset="0"/>
                <a:cs typeface="Arial" panose="020B0604020202020204" pitchFamily="34" charset="0"/>
              </a:rPr>
              <a:t>Indicateur 1</a:t>
            </a:r>
            <a:r>
              <a:rPr lang="fr-FR" sz="1600" dirty="0">
                <a:latin typeface="Arial" panose="020B0604020202020204" pitchFamily="34" charset="0"/>
                <a:cs typeface="Arial" panose="020B0604020202020204" pitchFamily="34" charset="0"/>
              </a:rPr>
              <a:t> : Jeunes ayant bénéficié d’une formation en compétences de vie et de formation technique et apprentissage en emploi six mois après la fin du parcours (ventilé par sexe) - Pourcentage</a:t>
            </a:r>
            <a:r>
              <a:rPr lang="fr-FR" sz="2000" dirty="0"/>
              <a:t>.</a:t>
            </a:r>
            <a:endParaRPr lang="fr-FR" sz="2000" b="1" dirty="0">
              <a:solidFill>
                <a:prstClr val="black"/>
              </a:solidFill>
              <a:latin typeface="Arial Rounded MT Bold" pitchFamily="34" charset="0"/>
              <a:ea typeface="Batang" pitchFamily="18" charset="-127"/>
              <a:cs typeface="Arial" pitchFamily="34" charset="0"/>
            </a:endParaRPr>
          </a:p>
        </p:txBody>
      </p:sp>
      <p:sp>
        <p:nvSpPr>
          <p:cNvPr id="11" name="ZoneTexte 10"/>
          <p:cNvSpPr txBox="1"/>
          <p:nvPr/>
        </p:nvSpPr>
        <p:spPr>
          <a:xfrm>
            <a:off x="1239204" y="3999632"/>
            <a:ext cx="7344910" cy="753761"/>
          </a:xfrm>
          <a:prstGeom prst="roundRect">
            <a:avLst>
              <a:gd name="adj" fmla="val 5021"/>
            </a:avLst>
          </a:prstGeom>
          <a:blipFill>
            <a:blip r:embed="rId4" cstate="print"/>
            <a:tile tx="0" ty="0" sx="100000" sy="100000" flip="none" algn="tl"/>
          </a:blipFill>
          <a:ln/>
        </p:spPr>
        <p:style>
          <a:lnRef idx="2">
            <a:schemeClr val="dk1"/>
          </a:lnRef>
          <a:fillRef idx="1">
            <a:schemeClr val="lt1"/>
          </a:fillRef>
          <a:effectRef idx="0">
            <a:schemeClr val="dk1"/>
          </a:effectRef>
          <a:fontRef idx="minor">
            <a:schemeClr val="dk1"/>
          </a:fontRef>
        </p:style>
        <p:txBody>
          <a:bodyPr wrap="square">
            <a:spAutoFit/>
          </a:bodyPr>
          <a:lstStyle/>
          <a:p>
            <a:pPr marL="0" lvl="1" algn="just">
              <a:lnSpc>
                <a:spcPct val="80000"/>
              </a:lnSpc>
              <a:defRPr/>
            </a:pPr>
            <a:r>
              <a:rPr lang="fr-FR" sz="1600" b="1" dirty="0">
                <a:latin typeface="Arial" panose="020B0604020202020204" pitchFamily="34" charset="0"/>
                <a:cs typeface="Arial" panose="020B0604020202020204" pitchFamily="34" charset="0"/>
              </a:rPr>
              <a:t>Indicateur 2</a:t>
            </a:r>
            <a:r>
              <a:rPr lang="fr-FR" sz="1600" dirty="0">
                <a:latin typeface="Arial" panose="020B0604020202020204" pitchFamily="34" charset="0"/>
                <a:cs typeface="Arial" panose="020B0604020202020204" pitchFamily="34" charset="0"/>
              </a:rPr>
              <a:t> : Indicateur 2. Jeunes ayant bénéficié d'une formation en compétences de vie et d’un soutien à la création de microentreprises en emploi six mois après la fin du parcours (ventilés par sexe) - Pourcentage</a:t>
            </a:r>
            <a:r>
              <a:rPr lang="fr-FR" sz="2000" dirty="0"/>
              <a:t>.</a:t>
            </a:r>
            <a:endParaRPr lang="fr-FR" sz="2000" b="1" dirty="0">
              <a:solidFill>
                <a:prstClr val="black"/>
              </a:solidFill>
              <a:latin typeface="Arial Rounded MT Bold" pitchFamily="34" charset="0"/>
              <a:ea typeface="Batang" pitchFamily="18" charset="-127"/>
              <a:cs typeface="Arial" pitchFamily="34" charset="0"/>
            </a:endParaRPr>
          </a:p>
        </p:txBody>
      </p:sp>
      <p:sp>
        <p:nvSpPr>
          <p:cNvPr id="13" name="ZoneTexte 12"/>
          <p:cNvSpPr txBox="1"/>
          <p:nvPr/>
        </p:nvSpPr>
        <p:spPr>
          <a:xfrm>
            <a:off x="1239204" y="5371258"/>
            <a:ext cx="7344910" cy="703088"/>
          </a:xfrm>
          <a:prstGeom prst="roundRect">
            <a:avLst>
              <a:gd name="adj" fmla="val 5021"/>
            </a:avLst>
          </a:prstGeom>
          <a:blipFill>
            <a:blip r:embed="rId4" cstate="print"/>
            <a:tile tx="0" ty="0" sx="100000" sy="100000" flip="none" algn="tl"/>
          </a:blipFill>
          <a:ln/>
        </p:spPr>
        <p:style>
          <a:lnRef idx="2">
            <a:schemeClr val="dk1"/>
          </a:lnRef>
          <a:fillRef idx="1">
            <a:schemeClr val="lt1"/>
          </a:fillRef>
          <a:effectRef idx="0">
            <a:schemeClr val="dk1"/>
          </a:effectRef>
          <a:fontRef idx="minor">
            <a:schemeClr val="dk1"/>
          </a:fontRef>
        </p:style>
        <p:txBody>
          <a:bodyPr wrap="square">
            <a:spAutoFit/>
          </a:bodyPr>
          <a:lstStyle/>
          <a:p>
            <a:pPr marL="0" lvl="1" algn="just">
              <a:lnSpc>
                <a:spcPct val="80000"/>
              </a:lnSpc>
              <a:defRPr/>
            </a:pPr>
            <a:r>
              <a:rPr lang="fr-FR" sz="1600" b="1" dirty="0">
                <a:latin typeface="Arial" panose="020B0604020202020204" pitchFamily="34" charset="0"/>
                <a:cs typeface="Arial" panose="020B0604020202020204" pitchFamily="34" charset="0"/>
              </a:rPr>
              <a:t>Indicateur 3</a:t>
            </a:r>
            <a:r>
              <a:rPr lang="fr-FR" sz="1600" dirty="0">
                <a:latin typeface="Arial" panose="020B0604020202020204" pitchFamily="34" charset="0"/>
                <a:cs typeface="Arial" panose="020B0604020202020204" pitchFamily="34" charset="0"/>
              </a:rPr>
              <a:t> : Indicateur 3. Augmentation des revenus pour les bénéficiaires du programme d'inclusion économique 6 mois après la fin du programme (dans l'ensemble) – Pourcentage </a:t>
            </a:r>
            <a:endParaRPr lang="fr-FR" sz="2000" b="1" dirty="0">
              <a:solidFill>
                <a:prstClr val="black"/>
              </a:solidFill>
              <a:latin typeface="Arial Rounded MT Bold" pitchFamily="34" charset="0"/>
              <a:ea typeface="Batang" pitchFamily="18" charset="-127"/>
              <a:cs typeface="Arial" pitchFamily="34" charset="0"/>
            </a:endParaRPr>
          </a:p>
        </p:txBody>
      </p:sp>
    </p:spTree>
    <p:extLst>
      <p:ext uri="{BB962C8B-B14F-4D97-AF65-F5344CB8AC3E}">
        <p14:creationId xmlns:p14="http://schemas.microsoft.com/office/powerpoint/2010/main" val="200048642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Right)">
                                      <p:cBhvr>
                                        <p:cTn id="7" dur="1000"/>
                                        <p:tgtEl>
                                          <p:spTgt spid="9"/>
                                        </p:tgtEl>
                                      </p:cBhvr>
                                    </p:animEffect>
                                  </p:childTnLst>
                                </p:cTn>
                              </p:par>
                            </p:childTnLst>
                          </p:cTn>
                        </p:par>
                        <p:par>
                          <p:cTn id="8" fill="hold">
                            <p:stCondLst>
                              <p:cond delay="1000"/>
                            </p:stCondLst>
                            <p:childTnLst>
                              <p:par>
                                <p:cTn id="9" presetID="18" presetClass="entr" presetSubtype="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Right)">
                                      <p:cBhvr>
                                        <p:cTn id="11" dur="1000"/>
                                        <p:tgtEl>
                                          <p:spTgt spid="10"/>
                                        </p:tgtEl>
                                      </p:cBhvr>
                                    </p:animEffect>
                                  </p:childTnLst>
                                </p:cTn>
                              </p:par>
                            </p:childTnLst>
                          </p:cTn>
                        </p:par>
                        <p:par>
                          <p:cTn id="12" fill="hold">
                            <p:stCondLst>
                              <p:cond delay="2000"/>
                            </p:stCondLst>
                            <p:childTnLst>
                              <p:par>
                                <p:cTn id="13" presetID="18" presetClass="entr" presetSubtype="6"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trips(downRight)">
                                      <p:cBhvr>
                                        <p:cTn id="15" dur="1000"/>
                                        <p:tgtEl>
                                          <p:spTgt spid="11"/>
                                        </p:tgtEl>
                                      </p:cBhvr>
                                    </p:animEffect>
                                  </p:childTnLst>
                                </p:cTn>
                              </p:par>
                            </p:childTnLst>
                          </p:cTn>
                        </p:par>
                        <p:par>
                          <p:cTn id="16" fill="hold">
                            <p:stCondLst>
                              <p:cond delay="3000"/>
                            </p:stCondLst>
                            <p:childTnLst>
                              <p:par>
                                <p:cTn id="17" presetID="18" presetClass="entr" presetSubtype="6"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strips(downRight)">
                                      <p:cBhvr>
                                        <p:cTn id="19"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043608" y="0"/>
            <a:ext cx="7344910" cy="369332"/>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it-IT" b="1" dirty="0">
                <a:solidFill>
                  <a:srgbClr val="0C3FE4"/>
                </a:solidFill>
                <a:latin typeface="Arial" pitchFamily="34" charset="0"/>
                <a:ea typeface="Batang" pitchFamily="18" charset="-127"/>
                <a:cs typeface="Arial" pitchFamily="34" charset="0"/>
              </a:rPr>
              <a:t>Logique d’interevnetion du projet</a:t>
            </a:r>
            <a:endParaRPr lang="ar-SA" sz="1400" dirty="0">
              <a:solidFill>
                <a:srgbClr val="0C3FE4"/>
              </a:solidFill>
              <a:latin typeface="Arial" pitchFamily="34" charset="0"/>
              <a:ea typeface="Batang" pitchFamily="18" charset="-127"/>
              <a:cs typeface="Arial" pitchFamily="34" charset="0"/>
            </a:endParaRPr>
          </a:p>
        </p:txBody>
      </p:sp>
      <p:sp>
        <p:nvSpPr>
          <p:cNvPr id="16" name="Espace réservé du numéro de diapositive 23"/>
          <p:cNvSpPr txBox="1">
            <a:spLocks/>
          </p:cNvSpPr>
          <p:nvPr/>
        </p:nvSpPr>
        <p:spPr>
          <a:xfrm>
            <a:off x="7524410" y="6309400"/>
            <a:ext cx="648090" cy="476250"/>
          </a:xfrm>
          <a:prstGeom prst="rect">
            <a:avLst/>
          </a:prstGeom>
        </p:spPr>
        <p:txBody>
          <a:bodyPr anchor="b"/>
          <a:lstStyle/>
          <a:p>
            <a:pPr algn="ctr">
              <a:defRPr/>
            </a:pPr>
            <a:fld id="{6A39729F-37F9-4ABC-BC2B-3BACAEA3CC3A}" type="slidenum">
              <a:rPr lang="fr-FR" sz="1200" b="1" smtClean="0">
                <a:solidFill>
                  <a:srgbClr val="E7DEC9">
                    <a:shade val="50000"/>
                    <a:satMod val="200000"/>
                  </a:srgbClr>
                </a:solidFill>
              </a:rPr>
              <a:pPr algn="ctr">
                <a:defRPr/>
              </a:pPr>
              <a:t>9</a:t>
            </a:fld>
            <a:endParaRPr lang="fr-FR" sz="1200" b="1" dirty="0">
              <a:solidFill>
                <a:srgbClr val="E7DEC9">
                  <a:shade val="50000"/>
                  <a:satMod val="200000"/>
                </a:srgbClr>
              </a:solidFill>
            </a:endParaRPr>
          </a:p>
        </p:txBody>
      </p:sp>
      <p:sp>
        <p:nvSpPr>
          <p:cNvPr id="29697"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fr-FR" sz="1800" b="0" i="0" u="none" strike="noStrike" cap="none" normalizeH="0" baseline="0" dirty="0">
                <a:ln>
                  <a:noFill/>
                </a:ln>
                <a:solidFill>
                  <a:schemeClr val="tx1"/>
                </a:solidFill>
                <a:effectLst/>
                <a:latin typeface="Arial" pitchFamily="34" charset="0"/>
                <a:cs typeface="Arial" pitchFamily="34" charset="0"/>
              </a:rPr>
            </a:b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0" y="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dirty="0"/>
          </a:p>
        </p:txBody>
      </p:sp>
      <p:sp>
        <p:nvSpPr>
          <p:cNvPr id="9" name="ZoneTexte 8"/>
          <p:cNvSpPr txBox="1"/>
          <p:nvPr/>
        </p:nvSpPr>
        <p:spPr>
          <a:xfrm>
            <a:off x="1043608" y="620688"/>
            <a:ext cx="7344910" cy="2273951"/>
          </a:xfrm>
          <a:prstGeom prst="roundRect">
            <a:avLst>
              <a:gd name="adj" fmla="val 5021"/>
            </a:avLst>
          </a:prstGeom>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0" lvl="1" algn="just">
              <a:lnSpc>
                <a:spcPct val="80000"/>
              </a:lnSpc>
              <a:defRPr/>
            </a:pPr>
            <a:r>
              <a:rPr lang="fr-FR" sz="1600" dirty="0">
                <a:latin typeface="Arial" panose="020B0604020202020204" pitchFamily="34" charset="0"/>
                <a:cs typeface="Arial" panose="020B0604020202020204" pitchFamily="34" charset="0"/>
              </a:rPr>
              <a:t>Le projet est structuré en cinq composantes : 1) un volet d’appui à l'orientation, à l’élaboration du projet professionnel et à la formation en compétences de vie ; 2) un volet d’appui à la formation technique et l’apprentissage ; 3) un volet axé sur la promotion du micro-entreprenariat pour les activités génératrices de revenus ; 4) un volet d'intervention d'urgence ; et 5) un volet sur la gestion, le suivi et l'évaluation du projet.</a:t>
            </a:r>
            <a:r>
              <a:rPr lang="fr-FR" sz="2000" dirty="0"/>
              <a:t>.</a:t>
            </a:r>
            <a:endParaRPr lang="fr-FR" sz="2000" b="1" dirty="0">
              <a:solidFill>
                <a:prstClr val="black"/>
              </a:solidFill>
              <a:latin typeface="Arial Rounded MT Bold" pitchFamily="34" charset="0"/>
              <a:ea typeface="Batang" pitchFamily="18" charset="-127"/>
              <a:cs typeface="Arial" pitchFamily="34" charset="0"/>
            </a:endParaRPr>
          </a:p>
          <a:p>
            <a:pPr marL="0" lvl="1" algn="just">
              <a:lnSpc>
                <a:spcPct val="80000"/>
              </a:lnSpc>
              <a:defRPr/>
            </a:pPr>
            <a:r>
              <a:rPr lang="fr-FR" sz="1600" dirty="0">
                <a:latin typeface="Arial" panose="020B0604020202020204" pitchFamily="34" charset="0"/>
                <a:cs typeface="Arial" panose="020B0604020202020204" pitchFamily="34" charset="0"/>
              </a:rPr>
              <a:t>Les composantes 1, 2 et 3 appuieront un programme d'inclusion économique pour les jeunes vulnérables et renforceront la capacité institutionnelle du gouvernement à le mettre en œuvre</a:t>
            </a:r>
            <a:r>
              <a:rPr lang="fr-FR" sz="2000" b="1" dirty="0">
                <a:solidFill>
                  <a:prstClr val="black"/>
                </a:solidFill>
                <a:latin typeface="Arial Rounded MT Bold" pitchFamily="34" charset="0"/>
                <a:ea typeface="Batang" pitchFamily="18" charset="-127"/>
                <a:cs typeface="Arial" pitchFamily="34" charset="0"/>
              </a:rPr>
              <a:t>.</a:t>
            </a:r>
          </a:p>
          <a:p>
            <a:pPr marL="0" lvl="1" algn="just">
              <a:lnSpc>
                <a:spcPct val="80000"/>
              </a:lnSpc>
              <a:defRPr/>
            </a:pPr>
            <a:endParaRPr lang="fr-FR" sz="2000" b="1" dirty="0">
              <a:solidFill>
                <a:prstClr val="black"/>
              </a:solidFill>
              <a:latin typeface="Arial Rounded MT Bold" pitchFamily="34" charset="0"/>
              <a:ea typeface="Batang" pitchFamily="18" charset="-127"/>
              <a:cs typeface="Arial" pitchFamily="34" charset="0"/>
            </a:endParaRPr>
          </a:p>
        </p:txBody>
      </p:sp>
      <p:sp>
        <p:nvSpPr>
          <p:cNvPr id="11" name="ZoneTexte 10"/>
          <p:cNvSpPr txBox="1"/>
          <p:nvPr/>
        </p:nvSpPr>
        <p:spPr>
          <a:xfrm>
            <a:off x="1049079" y="3054954"/>
            <a:ext cx="7344910" cy="369332"/>
          </a:xfrm>
          <a:prstGeom prst="rect">
            <a:avLst/>
          </a:prstGeom>
          <a:blipFill>
            <a:blip r:embed="rId3" cstate="print"/>
            <a:tile tx="0" ty="0" sx="100000" sy="100000" flip="none" algn="tl"/>
          </a:blipFill>
          <a:ln>
            <a:solidFill>
              <a:srgbClr val="A8F79D"/>
            </a:solidFill>
          </a:ln>
        </p:spPr>
        <p:style>
          <a:lnRef idx="3">
            <a:schemeClr val="lt1"/>
          </a:lnRef>
          <a:fillRef idx="1">
            <a:schemeClr val="accent4"/>
          </a:fillRef>
          <a:effectRef idx="1">
            <a:schemeClr val="accent4"/>
          </a:effectRef>
          <a:fontRef idx="minor">
            <a:schemeClr val="lt1"/>
          </a:fontRef>
        </p:style>
        <p:txBody>
          <a:bodyPr wrap="square" rtlCol="1">
            <a:spAutoFit/>
          </a:bodyPr>
          <a:lstStyle/>
          <a:p>
            <a:r>
              <a:rPr lang="fr-FR" b="1" dirty="0">
                <a:solidFill>
                  <a:srgbClr val="0C3FE4"/>
                </a:solidFill>
                <a:latin typeface="Arial" pitchFamily="34" charset="0"/>
                <a:ea typeface="Batang" pitchFamily="18" charset="-127"/>
                <a:cs typeface="Arial" pitchFamily="34" charset="0"/>
              </a:rPr>
              <a:t>Indicateurs de résultats intermédiaires par composante</a:t>
            </a:r>
            <a:endParaRPr lang="ar-SA" sz="1400" dirty="0">
              <a:solidFill>
                <a:srgbClr val="0C3FE4"/>
              </a:solidFill>
              <a:latin typeface="Arial" pitchFamily="34" charset="0"/>
              <a:ea typeface="Batang" pitchFamily="18" charset="-127"/>
              <a:cs typeface="Arial" pitchFamily="34" charset="0"/>
            </a:endParaRPr>
          </a:p>
        </p:txBody>
      </p:sp>
      <p:sp>
        <p:nvSpPr>
          <p:cNvPr id="12" name="ZoneTexte 11"/>
          <p:cNvSpPr txBox="1"/>
          <p:nvPr/>
        </p:nvSpPr>
        <p:spPr>
          <a:xfrm>
            <a:off x="1043608" y="3635241"/>
            <a:ext cx="7344910" cy="500396"/>
          </a:xfrm>
          <a:prstGeom prst="roundRect">
            <a:avLst>
              <a:gd name="adj" fmla="val 5021"/>
            </a:avLst>
          </a:prstGeom>
          <a:blipFill>
            <a:blip r:embed="rId3" cstate="print"/>
            <a:tile tx="0" ty="0" sx="100000" sy="100000" flip="none" algn="tl"/>
          </a:blipFill>
          <a:ln/>
        </p:spPr>
        <p:style>
          <a:lnRef idx="2">
            <a:schemeClr val="dk1"/>
          </a:lnRef>
          <a:fillRef idx="1">
            <a:schemeClr val="lt1"/>
          </a:fillRef>
          <a:effectRef idx="0">
            <a:schemeClr val="dk1"/>
          </a:effectRef>
          <a:fontRef idx="minor">
            <a:schemeClr val="dk1"/>
          </a:fontRef>
        </p:style>
        <p:txBody>
          <a:bodyPr wrap="square">
            <a:spAutoFit/>
          </a:bodyPr>
          <a:lstStyle/>
          <a:p>
            <a:pPr marL="0" lvl="1" algn="just">
              <a:lnSpc>
                <a:spcPct val="80000"/>
              </a:lnSpc>
              <a:defRPr/>
            </a:pPr>
            <a:r>
              <a:rPr lang="fr-FR" sz="1600" b="1" dirty="0">
                <a:latin typeface="Arial" panose="020B0604020202020204" pitchFamily="34" charset="0"/>
                <a:cs typeface="Arial" panose="020B0604020202020204" pitchFamily="34" charset="0"/>
              </a:rPr>
              <a:t>Composante 1 :  </a:t>
            </a:r>
            <a:r>
              <a:rPr lang="fr-FR" sz="1600" b="1" dirty="0">
                <a:solidFill>
                  <a:prstClr val="black"/>
                </a:solidFill>
                <a:latin typeface="Arial" panose="020B0604020202020204" pitchFamily="34" charset="0"/>
                <a:ea typeface="Batang" pitchFamily="18" charset="-127"/>
                <a:cs typeface="Arial" panose="020B0604020202020204" pitchFamily="34" charset="0"/>
              </a:rPr>
              <a:t>Orientation, conseils en matière d'emploi et formation en compétences de vie,</a:t>
            </a:r>
            <a:endParaRPr lang="fr-FR" sz="2000" b="1" dirty="0">
              <a:solidFill>
                <a:prstClr val="black"/>
              </a:solidFill>
              <a:latin typeface="Arial Rounded MT Bold" pitchFamily="34" charset="0"/>
              <a:ea typeface="Batang" pitchFamily="18" charset="-127"/>
              <a:cs typeface="Arial"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2940486352"/>
              </p:ext>
            </p:extLst>
          </p:nvPr>
        </p:nvGraphicFramePr>
        <p:xfrm>
          <a:off x="1213114" y="4346591"/>
          <a:ext cx="6311214" cy="2152651"/>
        </p:xfrm>
        <a:graphic>
          <a:graphicData uri="http://schemas.openxmlformats.org/drawingml/2006/table">
            <a:tbl>
              <a:tblPr firstRow="1" firstCol="1" bandRow="1">
                <a:tableStyleId>{5C22544A-7EE6-4342-B048-85BDC9FD1C3A}</a:tableStyleId>
              </a:tblPr>
              <a:tblGrid>
                <a:gridCol w="1414670">
                  <a:extLst>
                    <a:ext uri="{9D8B030D-6E8A-4147-A177-3AD203B41FA5}">
                      <a16:colId xmlns:a16="http://schemas.microsoft.com/office/drawing/2014/main" val="107040590"/>
                    </a:ext>
                  </a:extLst>
                </a:gridCol>
                <a:gridCol w="652255">
                  <a:extLst>
                    <a:ext uri="{9D8B030D-6E8A-4147-A177-3AD203B41FA5}">
                      <a16:colId xmlns:a16="http://schemas.microsoft.com/office/drawing/2014/main" val="1221684026"/>
                    </a:ext>
                  </a:extLst>
                </a:gridCol>
                <a:gridCol w="736600">
                  <a:extLst>
                    <a:ext uri="{9D8B030D-6E8A-4147-A177-3AD203B41FA5}">
                      <a16:colId xmlns:a16="http://schemas.microsoft.com/office/drawing/2014/main" val="2156200810"/>
                    </a:ext>
                  </a:extLst>
                </a:gridCol>
                <a:gridCol w="736600">
                  <a:extLst>
                    <a:ext uri="{9D8B030D-6E8A-4147-A177-3AD203B41FA5}">
                      <a16:colId xmlns:a16="http://schemas.microsoft.com/office/drawing/2014/main" val="96214632"/>
                    </a:ext>
                  </a:extLst>
                </a:gridCol>
                <a:gridCol w="736600">
                  <a:extLst>
                    <a:ext uri="{9D8B030D-6E8A-4147-A177-3AD203B41FA5}">
                      <a16:colId xmlns:a16="http://schemas.microsoft.com/office/drawing/2014/main" val="364632102"/>
                    </a:ext>
                  </a:extLst>
                </a:gridCol>
                <a:gridCol w="736600">
                  <a:extLst>
                    <a:ext uri="{9D8B030D-6E8A-4147-A177-3AD203B41FA5}">
                      <a16:colId xmlns:a16="http://schemas.microsoft.com/office/drawing/2014/main" val="2839097534"/>
                    </a:ext>
                  </a:extLst>
                </a:gridCol>
                <a:gridCol w="1297889">
                  <a:extLst>
                    <a:ext uri="{9D8B030D-6E8A-4147-A177-3AD203B41FA5}">
                      <a16:colId xmlns:a16="http://schemas.microsoft.com/office/drawing/2014/main" val="430999641"/>
                    </a:ext>
                  </a:extLst>
                </a:gridCol>
              </a:tblGrid>
              <a:tr h="163598">
                <a:tc rowSpan="2">
                  <a:txBody>
                    <a:bodyPr/>
                    <a:lstStyle/>
                    <a:p>
                      <a:pPr algn="ctr">
                        <a:lnSpc>
                          <a:spcPct val="107000"/>
                        </a:lnSpc>
                        <a:spcAft>
                          <a:spcPts val="0"/>
                        </a:spcAft>
                      </a:pPr>
                      <a:r>
                        <a:rPr lang="fr-FR" sz="1100" dirty="0">
                          <a:effectLst/>
                        </a:rPr>
                        <a:t>Nom de l’indicateur</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gn="ctr">
                        <a:lnSpc>
                          <a:spcPct val="107000"/>
                        </a:lnSpc>
                        <a:spcAft>
                          <a:spcPts val="0"/>
                        </a:spcAft>
                      </a:pPr>
                      <a:r>
                        <a:rPr lang="fr-FR" sz="1100" dirty="0">
                          <a:effectLst/>
                        </a:rPr>
                        <a:t>Base de référence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4">
                  <a:txBody>
                    <a:bodyPr/>
                    <a:lstStyle/>
                    <a:p>
                      <a:pPr algn="ctr">
                        <a:lnSpc>
                          <a:spcPct val="107000"/>
                        </a:lnSpc>
                        <a:spcAft>
                          <a:spcPts val="0"/>
                        </a:spcAft>
                      </a:pPr>
                      <a:r>
                        <a:rPr lang="fr-FR" sz="1100" dirty="0">
                          <a:effectLst/>
                        </a:rPr>
                        <a:t>Objectifs intermédiaires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rowSpan="2">
                  <a:txBody>
                    <a:bodyPr/>
                    <a:lstStyle/>
                    <a:p>
                      <a:pPr algn="ctr">
                        <a:lnSpc>
                          <a:spcPct val="107000"/>
                        </a:lnSpc>
                        <a:spcAft>
                          <a:spcPts val="0"/>
                        </a:spcAft>
                      </a:pPr>
                      <a:r>
                        <a:rPr lang="fr-FR" sz="1100" dirty="0">
                          <a:effectLst/>
                        </a:rPr>
                        <a:t>Objectif Final</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59311805"/>
                  </a:ext>
                </a:extLst>
              </a:tr>
              <a:tr h="171937">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1100" dirty="0">
                          <a:effectLst/>
                        </a:rPr>
                        <a:t>1</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2</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3</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100" dirty="0">
                          <a:effectLst/>
                        </a:rPr>
                        <a:t>4</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fr-FR"/>
                    </a:p>
                  </a:txBody>
                  <a:tcPr/>
                </a:tc>
                <a:extLst>
                  <a:ext uri="{0D108BD9-81ED-4DB2-BD59-A6C34878D82A}">
                    <a16:rowId xmlns:a16="http://schemas.microsoft.com/office/drawing/2014/main" val="2575274690"/>
                  </a:ext>
                </a:extLst>
              </a:tr>
              <a:tr h="851342">
                <a:tc>
                  <a:txBody>
                    <a:bodyPr/>
                    <a:lstStyle/>
                    <a:p>
                      <a:pPr algn="just">
                        <a:lnSpc>
                          <a:spcPct val="107000"/>
                        </a:lnSpc>
                        <a:spcAft>
                          <a:spcPts val="0"/>
                        </a:spcAft>
                      </a:pPr>
                      <a:r>
                        <a:rPr lang="fr-FR" sz="1100" dirty="0">
                          <a:effectLst/>
                        </a:rPr>
                        <a:t>Jeunes ayant reçu une formation en compétences de vie - en général (Nombre)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latin typeface="+mn-lt"/>
                          <a:ea typeface="+mn-ea"/>
                          <a:cs typeface="+mn-cs"/>
                        </a:rPr>
                        <a:t>2000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17000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32000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47000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60.000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65410325"/>
                  </a:ext>
                </a:extLst>
              </a:tr>
              <a:tr h="679407">
                <a:tc>
                  <a:txBody>
                    <a:bodyPr/>
                    <a:lstStyle/>
                    <a:p>
                      <a:pPr algn="just">
                        <a:lnSpc>
                          <a:spcPct val="107000"/>
                        </a:lnSpc>
                        <a:spcAft>
                          <a:spcPts val="0"/>
                        </a:spcAft>
                      </a:pPr>
                      <a:r>
                        <a:rPr lang="fr-FR" sz="1100" dirty="0">
                          <a:effectLst/>
                        </a:rPr>
                        <a:t>Jeunes ayant reçu une formation en compétences de vie - femmes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1.000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8.000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12.000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19.000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0"/>
                        </a:spcAft>
                      </a:pPr>
                      <a:r>
                        <a:rPr lang="fr-FR" sz="1100" dirty="0">
                          <a:effectLst/>
                        </a:rPr>
                        <a:t> </a:t>
                      </a:r>
                    </a:p>
                    <a:p>
                      <a:pPr algn="r">
                        <a:lnSpc>
                          <a:spcPct val="107000"/>
                        </a:lnSpc>
                        <a:spcAft>
                          <a:spcPts val="0"/>
                        </a:spcAft>
                      </a:pPr>
                      <a:r>
                        <a:rPr lang="fr-FR" sz="1100" dirty="0">
                          <a:effectLst/>
                        </a:rPr>
                        <a:t>24.000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4802201"/>
                  </a:ext>
                </a:extLst>
              </a:tr>
            </a:tbl>
          </a:graphicData>
        </a:graphic>
      </p:graphicFrame>
    </p:spTree>
    <p:extLst>
      <p:ext uri="{BB962C8B-B14F-4D97-AF65-F5344CB8AC3E}">
        <p14:creationId xmlns:p14="http://schemas.microsoft.com/office/powerpoint/2010/main" val="200048642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8" presetClass="entr" presetSubtype="6"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strips(downRight)">
                                      <p:cBhvr>
                                        <p:cTn id="16" dur="1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
                                            <p:bg/>
                                          </p:spTgt>
                                        </p:tgtEl>
                                        <p:attrNameLst>
                                          <p:attrName>style.visibility</p:attrName>
                                        </p:attrNameLst>
                                      </p:cBhvr>
                                      <p:to>
                                        <p:strVal val="visible"/>
                                      </p:to>
                                    </p:set>
                                    <p:anim calcmode="lin" valueType="num">
                                      <p:cBhvr additive="base">
                                        <p:cTn id="21" dur="500" fill="hold"/>
                                        <p:tgtEl>
                                          <p:spTgt spid="11">
                                            <p:bg/>
                                          </p:spTgt>
                                        </p:tgtEl>
                                        <p:attrNameLst>
                                          <p:attrName>ppt_x</p:attrName>
                                        </p:attrNameLst>
                                      </p:cBhvr>
                                      <p:tavLst>
                                        <p:tav tm="0">
                                          <p:val>
                                            <p:strVal val="#ppt_x"/>
                                          </p:val>
                                        </p:tav>
                                        <p:tav tm="100000">
                                          <p:val>
                                            <p:strVal val="#ppt_x"/>
                                          </p:val>
                                        </p:tav>
                                      </p:tavLst>
                                    </p:anim>
                                    <p:anim calcmode="lin" valueType="num">
                                      <p:cBhvr additive="base">
                                        <p:cTn id="22" dur="500" fill="hold"/>
                                        <p:tgtEl>
                                          <p:spTgt spid="11">
                                            <p:bg/>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 calcmode="lin" valueType="num">
                                      <p:cBhvr additive="base">
                                        <p:cTn id="2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18" presetClass="entr" presetSubtype="6" fill="hold"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strips(downRight)">
                                      <p:cBhvr>
                                        <p:cTn id="3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11" grpId="0" build="allAtOnce"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2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3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5.xml><?xml version="1.0" encoding="utf-8"?>
<a:theme xmlns:a="http://schemas.openxmlformats.org/drawingml/2006/main" name="4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6.xml><?xml version="1.0" encoding="utf-8"?>
<a:theme xmlns:a="http://schemas.openxmlformats.org/drawingml/2006/main" name="10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TM04033937[[fn=Traînée de condensation]]</Template>
  <TotalTime>18011</TotalTime>
  <Words>2541</Words>
  <Application>Microsoft Office PowerPoint</Application>
  <PresentationFormat>Affichage à l'écran (4:3)</PresentationFormat>
  <Paragraphs>289</Paragraphs>
  <Slides>22</Slides>
  <Notes>22</Notes>
  <HiddenSlides>0</HiddenSlides>
  <MMClips>0</MMClips>
  <ScaleCrop>false</ScaleCrop>
  <HeadingPairs>
    <vt:vector size="6" baseType="variant">
      <vt:variant>
        <vt:lpstr>Polices utilisées</vt:lpstr>
      </vt:variant>
      <vt:variant>
        <vt:i4>9</vt:i4>
      </vt:variant>
      <vt:variant>
        <vt:lpstr>Thème</vt:lpstr>
      </vt:variant>
      <vt:variant>
        <vt:i4>6</vt:i4>
      </vt:variant>
      <vt:variant>
        <vt:lpstr>Titres des diapositives</vt:lpstr>
      </vt:variant>
      <vt:variant>
        <vt:i4>22</vt:i4>
      </vt:variant>
    </vt:vector>
  </HeadingPairs>
  <TitlesOfParts>
    <vt:vector size="37" baseType="lpstr">
      <vt:lpstr>Batang</vt:lpstr>
      <vt:lpstr>Arial</vt:lpstr>
      <vt:lpstr>Arial Black</vt:lpstr>
      <vt:lpstr>Arial Rounded MT Bold</vt:lpstr>
      <vt:lpstr>Calibri</vt:lpstr>
      <vt:lpstr>Gill Sans MT</vt:lpstr>
      <vt:lpstr>Verdana</vt:lpstr>
      <vt:lpstr>Wingdings</vt:lpstr>
      <vt:lpstr>Wingdings 2</vt:lpstr>
      <vt:lpstr>Solstice</vt:lpstr>
      <vt:lpstr>1_Solstice</vt:lpstr>
      <vt:lpstr>2_Solstice</vt:lpstr>
      <vt:lpstr>3_Solstice</vt:lpstr>
      <vt:lpstr>4_Solstice</vt:lpstr>
      <vt:lpstr>10_Solstice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wbirane</dc:creator>
  <cp:lastModifiedBy>El Hacen Mohamed Abdallahi</cp:lastModifiedBy>
  <cp:revision>1113</cp:revision>
  <cp:lastPrinted>2018-05-03T11:58:29Z</cp:lastPrinted>
  <dcterms:created xsi:type="dcterms:W3CDTF">2011-10-01T10:13:13Z</dcterms:created>
  <dcterms:modified xsi:type="dcterms:W3CDTF">2022-02-23T09:12:43Z</dcterms:modified>
</cp:coreProperties>
</file>